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306" r:id="rId4"/>
    <p:sldId id="260" r:id="rId5"/>
    <p:sldId id="303" r:id="rId6"/>
    <p:sldId id="270" r:id="rId7"/>
    <p:sldId id="264" r:id="rId8"/>
    <p:sldId id="271" r:id="rId9"/>
    <p:sldId id="261" r:id="rId10"/>
    <p:sldId id="307" r:id="rId11"/>
    <p:sldId id="283" r:id="rId12"/>
    <p:sldId id="309" r:id="rId13"/>
    <p:sldId id="268" r:id="rId14"/>
    <p:sldId id="312" r:id="rId15"/>
    <p:sldId id="311" r:id="rId16"/>
    <p:sldId id="308" r:id="rId17"/>
    <p:sldId id="285" r:id="rId18"/>
    <p:sldId id="313" r:id="rId19"/>
    <p:sldId id="257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333300"/>
    <a:srgbClr val="FFFF99"/>
    <a:srgbClr val="517A00"/>
    <a:srgbClr val="97B953"/>
    <a:srgbClr val="A6C36B"/>
    <a:srgbClr val="FFFF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fe84f441ef343f6ee89676243c3868c0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3929066"/>
            <a:ext cx="2928926" cy="2540842"/>
          </a:xfrm>
          <a:prstGeom prst="rect">
            <a:avLst/>
          </a:prstGeom>
        </p:spPr>
      </p:pic>
      <p:pic>
        <p:nvPicPr>
          <p:cNvPr id="7" name="Рисунок 6" descr="065117_1412909477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048000" y="2581275"/>
            <a:ext cx="6096000" cy="4276725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8" name="Рисунок 17" descr="065357_1412909637.png"/>
          <p:cNvPicPr>
            <a:picLocks noChangeAspect="1"/>
          </p:cNvPicPr>
          <p:nvPr userDrawn="1"/>
        </p:nvPicPr>
        <p:blipFill>
          <a:blip r:embed="rId4" cstate="print"/>
          <a:srcRect l="3031" b="7603"/>
          <a:stretch>
            <a:fillRect/>
          </a:stretch>
        </p:blipFill>
        <p:spPr>
          <a:xfrm>
            <a:off x="0" y="4929198"/>
            <a:ext cx="9144000" cy="1928802"/>
          </a:xfrm>
          <a:prstGeom prst="rect">
            <a:avLst/>
          </a:prstGeom>
        </p:spPr>
      </p:pic>
      <p:pic>
        <p:nvPicPr>
          <p:cNvPr id="19" name="Рисунок 18" descr="звездочка.png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714348" y="-142900"/>
            <a:ext cx="1428760" cy="1428736"/>
          </a:xfrm>
          <a:prstGeom prst="rect">
            <a:avLst/>
          </a:prstGeom>
        </p:spPr>
      </p:pic>
      <p:pic>
        <p:nvPicPr>
          <p:cNvPr id="22" name="Рисунок 21" descr="14511715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-142908" y="0"/>
            <a:ext cx="2337719" cy="2314342"/>
          </a:xfrm>
          <a:prstGeom prst="rect">
            <a:avLst/>
          </a:prstGeom>
        </p:spPr>
      </p:pic>
      <p:pic>
        <p:nvPicPr>
          <p:cNvPr id="28" name="Рисунок 27" descr="123563806__208__3_1.png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714348" y="5500702"/>
            <a:ext cx="714380" cy="539617"/>
          </a:xfrm>
          <a:prstGeom prst="rect">
            <a:avLst/>
          </a:prstGeom>
        </p:spPr>
      </p:pic>
      <p:pic>
        <p:nvPicPr>
          <p:cNvPr id="29" name="Рисунок 28" descr="oblaka15.png"/>
          <p:cNvPicPr>
            <a:picLocks noChangeAspect="1"/>
          </p:cNvPicPr>
          <p:nvPr userDrawn="1"/>
        </p:nvPicPr>
        <p:blipFill>
          <a:blip r:embed="rId8" cstate="email"/>
          <a:srcRect t="-2373"/>
          <a:stretch>
            <a:fillRect/>
          </a:stretch>
        </p:blipFill>
        <p:spPr>
          <a:xfrm>
            <a:off x="0" y="928670"/>
            <a:ext cx="2571736" cy="2000264"/>
          </a:xfrm>
          <a:prstGeom prst="rect">
            <a:avLst/>
          </a:prstGeom>
        </p:spPr>
      </p:pic>
      <p:pic>
        <p:nvPicPr>
          <p:cNvPr id="32" name="Рисунок 31" descr="rain.png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142844" y="2000240"/>
            <a:ext cx="2357454" cy="1452192"/>
          </a:xfrm>
          <a:prstGeom prst="rect">
            <a:avLst/>
          </a:prstGeom>
        </p:spPr>
      </p:pic>
      <p:pic>
        <p:nvPicPr>
          <p:cNvPr id="33" name="Рисунок 32" descr="rain.png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2643182"/>
            <a:ext cx="2357454" cy="1452192"/>
          </a:xfrm>
          <a:prstGeom prst="rect">
            <a:avLst/>
          </a:prstGeom>
        </p:spPr>
      </p:pic>
      <p:pic>
        <p:nvPicPr>
          <p:cNvPr id="34" name="Рисунок 33" descr="rain.png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3357562"/>
            <a:ext cx="2357454" cy="14521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0"/>
            <a:ext cx="7772400" cy="1497998"/>
          </a:xfrm>
        </p:spPr>
        <p:txBody>
          <a:bodyPr/>
          <a:lstStyle>
            <a:lvl1pPr algn="r">
              <a:defRPr>
                <a:solidFill>
                  <a:srgbClr val="0033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1643050"/>
            <a:ext cx="6400800" cy="785818"/>
          </a:xfrm>
        </p:spPr>
        <p:txBody>
          <a:bodyPr/>
          <a:lstStyle>
            <a:lvl1pPr marL="0" indent="0" algn="r">
              <a:buNone/>
              <a:defRPr>
                <a:solidFill>
                  <a:srgbClr val="3333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0_105f0e_1c6685eb_L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924798" y="0"/>
            <a:ext cx="1219202" cy="1347219"/>
          </a:xfrm>
          <a:prstGeom prst="rect">
            <a:avLst/>
          </a:prstGeom>
        </p:spPr>
      </p:pic>
      <p:pic>
        <p:nvPicPr>
          <p:cNvPr id="8" name="Рисунок 7" descr="4556600-thumb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 rot="16200000" flipV="1">
            <a:off x="8104691" y="5818690"/>
            <a:ext cx="1007082" cy="10715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4556599-thumb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858148" y="0"/>
            <a:ext cx="1285852" cy="1347573"/>
          </a:xfrm>
          <a:prstGeom prst="rect">
            <a:avLst/>
          </a:prstGeom>
        </p:spPr>
      </p:pic>
      <p:pic>
        <p:nvPicPr>
          <p:cNvPr id="8" name="Рисунок 7" descr="123563820__208__2_1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286776" y="5954776"/>
            <a:ext cx="857224" cy="7850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9829619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8072463" y="5932193"/>
            <a:ext cx="1071538" cy="9258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123563806__208__3_1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8215338" y="6156520"/>
            <a:ext cx="928662" cy="701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8B"/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2A6B0-E5C0-46F5-A75E-B67DF4C49B84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4A2C5-A0AE-48CF-A913-8C7BD4E05D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звездочка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 rot="5400000">
            <a:off x="-142908" y="0"/>
            <a:ext cx="1419224" cy="141922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Georg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Georg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Georg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Georg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10" Type="http://schemas.openxmlformats.org/officeDocument/2006/relationships/image" Target="../media/image36.png"/><Relationship Id="rId4" Type="http://schemas.openxmlformats.org/officeDocument/2006/relationships/image" Target="../media/image30.jpe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&#1055;&#1088;&#1080;&#1088;&#1086;&#1076;&#1085;&#1099;&#1077;%20&#1090;&#1077;&#1083;&#1072;%20&#1080;%20&#1103;&#1074;&#1083;&#1077;&#1085;&#1080;&#1103;%202%20&#1082;&#1083;...ppt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8;&#1086;&#1076;&#1085;&#1099;&#1077;%20&#1090;&#1077;&#1083;&#1072;%20&#1080;%20&#1103;&#1074;&#1083;&#1077;&#1085;&#1080;&#1103;%20&#1052;&#1054;&#1025;2..pptx" TargetMode="External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&#1055;&#1088;&#1080;&#1088;&#1086;&#1076;&#1085;&#1099;&#1077;%20&#1090;&#1077;&#1083;&#1072;%20&#1080;%20&#1103;&#1074;&#1083;&#1077;&#1085;&#1080;&#1103;%202%20&#1082;&#1083;...pptx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hyperlink" Target="&#1055;&#1088;&#1080;&#1088;&#1086;&#1076;&#1085;&#1099;&#1077;%20&#1090;&#1077;&#1083;&#1072;%20&#1080;%20&#1103;&#1074;&#1083;&#1077;&#1085;&#1080;&#1103;%202%20&#1082;&#1083;..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portal_online.justclick.ru/media/content/portal_online/%D0%B7%D0%B2%D0%B5%D0%B7%D0%B4%D0%BE%D1%87%D0%BA%D0%B0.png" TargetMode="External"/><Relationship Id="rId13" Type="http://schemas.openxmlformats.org/officeDocument/2006/relationships/hyperlink" Target="http://img0.liveinternet.ru/images/attach/c/5/123/563/123563806__208__3_1.png" TargetMode="External"/><Relationship Id="rId18" Type="http://schemas.openxmlformats.org/officeDocument/2006/relationships/hyperlink" Target="http://sunveter.ru/uploads/posts/2013-07/1372784449_samolet4.gif" TargetMode="External"/><Relationship Id="rId26" Type="http://schemas.openxmlformats.org/officeDocument/2006/relationships/hyperlink" Target="http://www.numama.ru/zagadki-dlja-malenkih-detei/zagadki-pro-transport/zagadki-pro-samolet.html" TargetMode="External"/><Relationship Id="rId3" Type="http://schemas.openxmlformats.org/officeDocument/2006/relationships/hyperlink" Target="http://galerey-room.ru/images/065117_1412909477.png" TargetMode="External"/><Relationship Id="rId21" Type="http://schemas.openxmlformats.org/officeDocument/2006/relationships/hyperlink" Target="http://logif.ru/priroda/priroda3.gif" TargetMode="External"/><Relationship Id="rId34" Type="http://schemas.openxmlformats.org/officeDocument/2006/relationships/hyperlink" Target="http://&#1079;&#1072;&#1075;&#1072;&#1076;&#1082;&#1091;.&#1088;&#1092;/content/zagadki-pro-lodku" TargetMode="External"/><Relationship Id="rId7" Type="http://schemas.openxmlformats.org/officeDocument/2006/relationships/hyperlink" Target="http://www.playcast.ru/uploads/2015/07/30/14511715.png" TargetMode="External"/><Relationship Id="rId12" Type="http://schemas.openxmlformats.org/officeDocument/2006/relationships/hyperlink" Target="http://s4.pic4you.ru/y2014/08-22/24687/4556600-thumb.png" TargetMode="External"/><Relationship Id="rId17" Type="http://schemas.openxmlformats.org/officeDocument/2006/relationships/hyperlink" Target="http://papus666.narod.ru/clipart/a/avto/tehno23.png" TargetMode="External"/><Relationship Id="rId25" Type="http://schemas.openxmlformats.org/officeDocument/2006/relationships/hyperlink" Target="http://wallspaper.ru/uploads/gallery/main/4/red-white-blue-1600.jpg" TargetMode="External"/><Relationship Id="rId33" Type="http://schemas.openxmlformats.org/officeDocument/2006/relationships/hyperlink" Target="http://ljubimyj-detskij.ru/zagadki/706-detyam-zagadki-o-prirode-rassvet.html" TargetMode="External"/><Relationship Id="rId2" Type="http://schemas.openxmlformats.org/officeDocument/2006/relationships/hyperlink" Target="http://www.lonitoy.com/images/intro/rain.png" TargetMode="External"/><Relationship Id="rId16" Type="http://schemas.openxmlformats.org/officeDocument/2006/relationships/hyperlink" Target="http://s5.postimg.org/cmxrq82lj/1trees_by_Tramplin.png" TargetMode="External"/><Relationship Id="rId20" Type="http://schemas.openxmlformats.org/officeDocument/2006/relationships/hyperlink" Target="http://38.media.tumblr.com/c67c4a129212d91afcf9efe453c11c9c/tumblr_n4f25gBo7K1rdredko3_500.gif" TargetMode="External"/><Relationship Id="rId29" Type="http://schemas.openxmlformats.org/officeDocument/2006/relationships/hyperlink" Target="http://content.foto.mail.ru/mail/cir57/_blogs/i-9585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6516/16969765.b1/0_6b6de_4ec82db0_orig.png" TargetMode="External"/><Relationship Id="rId11" Type="http://schemas.openxmlformats.org/officeDocument/2006/relationships/hyperlink" Target="http://img-fotki.yandex.ru/get/6820/200418627.0/0_105f0e_1c6685eb_L.png" TargetMode="External"/><Relationship Id="rId24" Type="http://schemas.openxmlformats.org/officeDocument/2006/relationships/hyperlink" Target="http://otkrytkabest.ru/_ph/138/2/500336866.gif" TargetMode="External"/><Relationship Id="rId32" Type="http://schemas.openxmlformats.org/officeDocument/2006/relationships/hyperlink" Target="http://zagadka.pro/slovo-137.html" TargetMode="External"/><Relationship Id="rId5" Type="http://schemas.openxmlformats.org/officeDocument/2006/relationships/hyperlink" Target="http://galerey-room.ru/images/065357_1412909637.png" TargetMode="External"/><Relationship Id="rId15" Type="http://schemas.openxmlformats.org/officeDocument/2006/relationships/hyperlink" Target="http://galerey-room.ru/images/042341_1385342621.png" TargetMode="External"/><Relationship Id="rId23" Type="http://schemas.openxmlformats.org/officeDocument/2006/relationships/hyperlink" Target="http://file.mobilmusic.ru/c7/88/2a/1032783.gif" TargetMode="External"/><Relationship Id="rId28" Type="http://schemas.openxmlformats.org/officeDocument/2006/relationships/hyperlink" Target="http://img-fotki.yandex.ru/get/6701/79250674.729/0_afbb1_8029da15_L.gif" TargetMode="External"/><Relationship Id="rId10" Type="http://schemas.openxmlformats.org/officeDocument/2006/relationships/hyperlink" Target="http://s4.pic4you.ru/y2014/08-22/24687/4556599-thumb.png" TargetMode="External"/><Relationship Id="rId19" Type="http://schemas.openxmlformats.org/officeDocument/2006/relationships/hyperlink" Target="http://images.clipartpanda.com/giraffe-clip-art-giraffe-1.gif" TargetMode="External"/><Relationship Id="rId31" Type="http://schemas.openxmlformats.org/officeDocument/2006/relationships/hyperlink" Target="http://animated-images.su/_ph/29/2/710091674.jpg" TargetMode="External"/><Relationship Id="rId4" Type="http://schemas.openxmlformats.org/officeDocument/2006/relationships/hyperlink" Target="http://www.playcast.ru/uploads/2014/09/13/9829619.png" TargetMode="External"/><Relationship Id="rId9" Type="http://schemas.openxmlformats.org/officeDocument/2006/relationships/hyperlink" Target="http://i57.fastpic.ru/big/2013/1104/c0/fe84f441ef343f6ee89676243c3868c0.png" TargetMode="External"/><Relationship Id="rId14" Type="http://schemas.openxmlformats.org/officeDocument/2006/relationships/hyperlink" Target="http://img0.liveinternet.ru/images/attach/c/5/123/563/123563820__208__2_1.png" TargetMode="External"/><Relationship Id="rId22" Type="http://schemas.openxmlformats.org/officeDocument/2006/relationships/hyperlink" Target="http://s017.radikal.ru/i416/1110/13/279ecf98a42f.gif" TargetMode="External"/><Relationship Id="rId27" Type="http://schemas.openxmlformats.org/officeDocument/2006/relationships/hyperlink" Target="http://kids.sidheland.com/index.php?id=18" TargetMode="External"/><Relationship Id="rId30" Type="http://schemas.openxmlformats.org/officeDocument/2006/relationships/hyperlink" Target="http://vsemzagadki.narod.ru/zagadki/zagadkipro/zagadki_pro_salyut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log.bg/users_images/47/47170.jpg" TargetMode="External"/><Relationship Id="rId13" Type="http://schemas.openxmlformats.org/officeDocument/2006/relationships/hyperlink" Target="http://www.welcometoanapa.ru/f/images/2012-2013/0-5379-1c9be23f-orig.jpeg" TargetMode="External"/><Relationship Id="rId18" Type="http://schemas.openxmlformats.org/officeDocument/2006/relationships/hyperlink" Target="https://upload.wikimedia.org/wikipedia/ru/6/6e/Guinness_World_Records_logo.png" TargetMode="External"/><Relationship Id="rId26" Type="http://schemas.openxmlformats.org/officeDocument/2006/relationships/hyperlink" Target="http://www.ebps.net/cms/lib04/MA01000450/Centricity/Domain/223/walking-to-school.gif" TargetMode="External"/><Relationship Id="rId3" Type="http://schemas.openxmlformats.org/officeDocument/2006/relationships/hyperlink" Target="http://veralline.com/uploads/images/comparison/2015/06/16/dcff7d299b.jpg" TargetMode="External"/><Relationship Id="rId21" Type="http://schemas.openxmlformats.org/officeDocument/2006/relationships/hyperlink" Target="http://img-fotki.yandex.ru/get/6428/16969765.107/0_7007a_c823337b_M.png" TargetMode="External"/><Relationship Id="rId7" Type="http://schemas.openxmlformats.org/officeDocument/2006/relationships/hyperlink" Target="http://aves-taganrog.ucoz.ru/_dr/0/88063945.jpg" TargetMode="External"/><Relationship Id="rId12" Type="http://schemas.openxmlformats.org/officeDocument/2006/relationships/hyperlink" Target="http://static.photogeek.ru/blogs/2012/11/13/2336_1.jpg" TargetMode="External"/><Relationship Id="rId17" Type="http://schemas.openxmlformats.org/officeDocument/2006/relationships/hyperlink" Target="http://gazeta.a42.ru/images/lenta/24203.jpg" TargetMode="External"/><Relationship Id="rId25" Type="http://schemas.openxmlformats.org/officeDocument/2006/relationships/hyperlink" Target="http://img-fotki.yandex.ru/get/6414/107612177.591/0_a23e3_f09beb10_L.png" TargetMode="External"/><Relationship Id="rId2" Type="http://schemas.openxmlformats.org/officeDocument/2006/relationships/hyperlink" Target="http://kidwelcome.ru/zagadki-dlya-detei/pro-vodu" TargetMode="External"/><Relationship Id="rId16" Type="http://schemas.openxmlformats.org/officeDocument/2006/relationships/hyperlink" Target="http://img2.ntv.ru/home/news/20120815/grad4.jpg" TargetMode="External"/><Relationship Id="rId20" Type="http://schemas.openxmlformats.org/officeDocument/2006/relationships/hyperlink" Target="http://www.playcast.ru/uploads/2014/02/05/7341882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uslimbiz.kg/wp-content/uploads/2015/04/untitled.jpg" TargetMode="External"/><Relationship Id="rId11" Type="http://schemas.openxmlformats.org/officeDocument/2006/relationships/hyperlink" Target="http://roof-tops.ru/wp-content/uploads/2015/02/%E2%84%962-580x326.jpg" TargetMode="External"/><Relationship Id="rId24" Type="http://schemas.openxmlformats.org/officeDocument/2006/relationships/hyperlink" Target="http://www.playcast.ru/uploads/2014/03/24/7967826.png" TargetMode="External"/><Relationship Id="rId5" Type="http://schemas.openxmlformats.org/officeDocument/2006/relationships/hyperlink" Target="http://nordural.ru/i/10-02/1267024427.jpg" TargetMode="External"/><Relationship Id="rId15" Type="http://schemas.openxmlformats.org/officeDocument/2006/relationships/hyperlink" Target="http://arenanews.com.ua/uploads/posts/2013-06/1372068947_grad_02.jpg" TargetMode="External"/><Relationship Id="rId23" Type="http://schemas.openxmlformats.org/officeDocument/2006/relationships/hyperlink" Target="http://player.myshared.ru/684032/data/images/img36.jpg" TargetMode="External"/><Relationship Id="rId10" Type="http://schemas.openxmlformats.org/officeDocument/2006/relationships/hyperlink" Target="http://stendall.ru/images/super/31_24.jpg" TargetMode="External"/><Relationship Id="rId19" Type="http://schemas.openxmlformats.org/officeDocument/2006/relationships/hyperlink" Target="http://img-fotki.yandex.ru/get/6414/16969765.c9/0_6be97_d01a9c9c_M.png" TargetMode="External"/><Relationship Id="rId4" Type="http://schemas.openxmlformats.org/officeDocument/2006/relationships/hyperlink" Target="http://www.botanichka.ru/wp-content/uploads/2010/11/Birch-520x693.jpg" TargetMode="External"/><Relationship Id="rId9" Type="http://schemas.openxmlformats.org/officeDocument/2006/relationships/hyperlink" Target="http://dob.1september.ru/2002/20/46.jpg" TargetMode="External"/><Relationship Id="rId14" Type="http://schemas.openxmlformats.org/officeDocument/2006/relationships/hyperlink" Target="http://www.vseprokosmos.ru/ris/sahara_burya.jpg" TargetMode="External"/><Relationship Id="rId22" Type="http://schemas.openxmlformats.org/officeDocument/2006/relationships/hyperlink" Target="http://dic.academic.ru/pictures/bse/jpg/0262397332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Природные тела и явления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43636" y="1643050"/>
            <a:ext cx="3000364" cy="78581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УМК «Гармония» </a:t>
            </a:r>
          </a:p>
          <a:p>
            <a:r>
              <a:rPr lang="ru-RU" dirty="0" smtClean="0"/>
              <a:t>2 класс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a23e3_f09beb10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9144000" cy="2357430"/>
          </a:xfrm>
          <a:prstGeom prst="rect">
            <a:avLst/>
          </a:prstGeom>
        </p:spPr>
      </p:pic>
      <p:pic>
        <p:nvPicPr>
          <p:cNvPr id="6" name="Рисунок 5" descr="796782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6715128" y="5286388"/>
            <a:ext cx="2428872" cy="1679970"/>
          </a:xfrm>
          <a:prstGeom prst="rect">
            <a:avLst/>
          </a:prstGeom>
        </p:spPr>
      </p:pic>
      <p:pic>
        <p:nvPicPr>
          <p:cNvPr id="9" name="Рисунок 8" descr="img36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5177924"/>
            <a:ext cx="2843206" cy="1680076"/>
          </a:xfrm>
          <a:prstGeom prst="rect">
            <a:avLst/>
          </a:prstGeom>
        </p:spPr>
      </p:pic>
      <p:pic>
        <p:nvPicPr>
          <p:cNvPr id="10" name="Рисунок 9" descr="0262397332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DFD"/>
              </a:clrFrom>
              <a:clrTo>
                <a:srgbClr val="FF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2571744"/>
            <a:ext cx="2905493" cy="1504972"/>
          </a:xfrm>
          <a:prstGeom prst="rect">
            <a:avLst/>
          </a:prstGeom>
        </p:spPr>
      </p:pic>
      <p:pic>
        <p:nvPicPr>
          <p:cNvPr id="12" name="Рисунок 11" descr="0_7007a_c823337b_M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4071942"/>
            <a:ext cx="3809524" cy="2984127"/>
          </a:xfrm>
          <a:prstGeom prst="rect">
            <a:avLst/>
          </a:prstGeom>
        </p:spPr>
      </p:pic>
      <p:pic>
        <p:nvPicPr>
          <p:cNvPr id="13" name="Рисунок 12" descr="0_7b63e_5b86f418_M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7072330" y="2500306"/>
            <a:ext cx="1928826" cy="1928826"/>
          </a:xfrm>
          <a:prstGeom prst="rect">
            <a:avLst/>
          </a:prstGeom>
        </p:spPr>
      </p:pic>
      <p:pic>
        <p:nvPicPr>
          <p:cNvPr id="14" name="Рисунок 13" descr="734188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00298" y="1500174"/>
            <a:ext cx="4638834" cy="2143140"/>
          </a:xfrm>
          <a:prstGeom prst="rect">
            <a:avLst/>
          </a:prstGeom>
        </p:spPr>
      </p:pic>
      <p:pic>
        <p:nvPicPr>
          <p:cNvPr id="16" name="Рисунок 15" descr="0_6be97_d01a9c9c_M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000760" y="2928934"/>
            <a:ext cx="1357322" cy="1502570"/>
          </a:xfrm>
          <a:prstGeom prst="rect">
            <a:avLst/>
          </a:prstGeom>
        </p:spPr>
      </p:pic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248616" y="0"/>
            <a:ext cx="8895384" cy="1200329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333300"/>
                </a:solidFill>
                <a:latin typeface="Georgia" pitchFamily="18" charset="0"/>
              </a:rPr>
              <a:t>Какие явления могут происходить </a:t>
            </a:r>
          </a:p>
          <a:p>
            <a:pPr algn="ctr"/>
            <a:r>
              <a:rPr lang="ru-RU" sz="3600" b="1" dirty="0">
                <a:solidFill>
                  <a:srgbClr val="333300"/>
                </a:solidFill>
                <a:latin typeface="Georgia" pitchFamily="18" charset="0"/>
              </a:rPr>
              <a:t>с этими предметами? </a:t>
            </a:r>
          </a:p>
        </p:txBody>
      </p:sp>
      <p:pic>
        <p:nvPicPr>
          <p:cNvPr id="11" name="Рисунок 10" descr="9829619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 rot="20620617">
            <a:off x="8099070" y="499274"/>
            <a:ext cx="991089" cy="8563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07988" y="203200"/>
            <a:ext cx="8235978" cy="206210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333300"/>
                </a:solidFill>
                <a:latin typeface="Georgia" pitchFamily="18" charset="0"/>
              </a:rPr>
              <a:t>Очень многие явления природы связаны </a:t>
            </a: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со </a:t>
            </a:r>
            <a:r>
              <a:rPr lang="ru-RU" sz="3200" b="1" dirty="0">
                <a:solidFill>
                  <a:srgbClr val="333300"/>
                </a:solidFill>
                <a:latin typeface="Georgia" pitchFamily="18" charset="0"/>
              </a:rPr>
              <a:t>сменой времён года (сезонов), </a:t>
            </a: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поэтому </a:t>
            </a:r>
            <a:r>
              <a:rPr lang="ru-RU" sz="3200" b="1" dirty="0">
                <a:solidFill>
                  <a:srgbClr val="333300"/>
                </a:solidFill>
                <a:latin typeface="Georgia" pitchFamily="18" charset="0"/>
              </a:rPr>
              <a:t>они называются </a:t>
            </a:r>
            <a:r>
              <a:rPr lang="ru-RU" sz="3200" b="1" dirty="0">
                <a:ln w="12700">
                  <a:solidFill>
                    <a:srgbClr val="0033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сезонными</a:t>
            </a:r>
            <a:endParaRPr lang="ru-RU" sz="3200" b="1" dirty="0">
              <a:ln w="12700">
                <a:solidFill>
                  <a:srgbClr val="003300"/>
                </a:solidFill>
                <a:prstDash val="solid"/>
              </a:ln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0" y="0"/>
            <a:ext cx="8786842" cy="206210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333300"/>
                </a:solidFill>
                <a:latin typeface="Georgia" pitchFamily="18" charset="0"/>
              </a:rPr>
              <a:t>Какие времена года (сезоны)показаны </a:t>
            </a: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на </a:t>
            </a:r>
            <a:r>
              <a:rPr lang="ru-RU" sz="3200" b="1" dirty="0">
                <a:solidFill>
                  <a:srgbClr val="333300"/>
                </a:solidFill>
                <a:latin typeface="Georgia" pitchFamily="18" charset="0"/>
              </a:rPr>
              <a:t>рисунках? </a:t>
            </a:r>
            <a:endParaRPr lang="ru-RU" sz="3200" b="1" dirty="0" smtClean="0">
              <a:solidFill>
                <a:srgbClr val="333300"/>
              </a:solidFill>
              <a:latin typeface="Georgia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Приведите </a:t>
            </a:r>
            <a:r>
              <a:rPr lang="ru-RU" sz="3200" b="1" dirty="0">
                <a:solidFill>
                  <a:srgbClr val="333300"/>
                </a:solidFill>
                <a:latin typeface="Georgia" pitchFamily="18" charset="0"/>
              </a:rPr>
              <a:t>примеры сезонных явлений в природе.</a:t>
            </a:r>
          </a:p>
        </p:txBody>
      </p:sp>
      <p:pic>
        <p:nvPicPr>
          <p:cNvPr id="11" name="Рисунок 10" descr="31_2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28860" y="2143092"/>
            <a:ext cx="4714908" cy="471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982961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1418" flipH="1">
            <a:off x="219363" y="3233794"/>
            <a:ext cx="1381082" cy="11932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429132"/>
            <a:ext cx="2465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ТПО с. 32 № 5</a:t>
            </a:r>
            <a:endParaRPr lang="ru-RU" sz="2400" b="1" dirty="0"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9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00"/>
                </a:solidFill>
              </a:rPr>
              <a:t>Самостоятельная работа</a:t>
            </a:r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3116"/>
            <a:ext cx="878684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r">
              <a:spcBef>
                <a:spcPct val="20000"/>
              </a:spcBef>
            </a:pPr>
            <a:r>
              <a:rPr lang="ru-RU" sz="6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Работа № 4 </a:t>
            </a:r>
          </a:p>
          <a:p>
            <a:pPr marL="342900" lvl="0" indent="-342900" algn="r">
              <a:spcBef>
                <a:spcPct val="20000"/>
              </a:spcBef>
            </a:pPr>
            <a:r>
              <a:rPr lang="ru-RU" sz="60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с. 24 задания 1 и 2</a:t>
            </a:r>
            <a:endParaRPr lang="ru-RU" sz="60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Рисунок 4" descr="9829619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979383" flipH="1">
            <a:off x="827428" y="1540695"/>
            <a:ext cx="2131798" cy="18418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32140" y="1412776"/>
            <a:ext cx="90011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Телами называют </a:t>
            </a:r>
          </a:p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любые предметы и живые существа.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Например: солнце, дом, дерево, белка.</a:t>
            </a:r>
          </a:p>
          <a:p>
            <a:pPr algn="ctr"/>
            <a:r>
              <a:rPr lang="ru-RU" sz="3200" b="1" dirty="0">
                <a:solidFill>
                  <a:srgbClr val="333300"/>
                </a:solidFill>
                <a:latin typeface="Georgia" pitchFamily="18" charset="0"/>
              </a:rPr>
              <a:t> </a:t>
            </a: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  Явления природы – </a:t>
            </a:r>
            <a:endParaRPr lang="ru-RU" sz="3200" b="1" dirty="0">
              <a:solidFill>
                <a:srgbClr val="333300"/>
              </a:solidFill>
              <a:latin typeface="Georgia" pitchFamily="18" charset="0"/>
            </a:endParaRPr>
          </a:p>
          <a:p>
            <a:pPr algn="ctr"/>
            <a:r>
              <a:rPr lang="ru-RU" sz="3200" b="1" dirty="0">
                <a:solidFill>
                  <a:srgbClr val="333300"/>
                </a:solidFill>
                <a:latin typeface="Georgia" pitchFamily="18" charset="0"/>
              </a:rPr>
              <a:t>э</a:t>
            </a: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то изменения, которые происходят в природе.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Например: гроза, извержение вулкана.</a:t>
            </a:r>
          </a:p>
          <a:p>
            <a:pPr algn="ctr"/>
            <a:r>
              <a:rPr lang="ru-RU" sz="3200" b="1" dirty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3200" b="1" dirty="0" smtClean="0">
                <a:solidFill>
                  <a:srgbClr val="003300"/>
                </a:solidFill>
                <a:latin typeface="Georgia" pitchFamily="18" charset="0"/>
              </a:rPr>
              <a:t>  Одними явлениями любуются, другие представляют опасность для природы и человека.</a:t>
            </a:r>
            <a:endParaRPr lang="ru-RU" sz="3200" b="1" dirty="0">
              <a:solidFill>
                <a:srgbClr val="003300"/>
              </a:solidFill>
              <a:latin typeface="Georgia" pitchFamily="18" charset="0"/>
            </a:endParaRPr>
          </a:p>
        </p:txBody>
      </p:sp>
      <p:pic>
        <p:nvPicPr>
          <p:cNvPr id="7" name="Рисунок 6" descr="9829619.png">
            <a:hlinkClick r:id="rId2" action="ppaction://hlinkpres?slideindex=17&amp;slidetitle=Слайд 17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1184362" flipH="1">
            <a:off x="50569" y="77360"/>
            <a:ext cx="1706968" cy="147482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786050" y="285728"/>
            <a:ext cx="38385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ln w="12700">
                  <a:solidFill>
                    <a:srgbClr val="0033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ВЫВОДЫ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285860"/>
            <a:ext cx="6385559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ru-RU" sz="3300" b="1" dirty="0">
                <a:solidFill>
                  <a:srgbClr val="003300"/>
                </a:solidFill>
                <a:latin typeface="Georgia" pitchFamily="18" charset="0"/>
              </a:rPr>
              <a:t>Сегодня на уроке я понял…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2714620"/>
            <a:ext cx="8583275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ru-RU" sz="3300" b="1" dirty="0">
                <a:solidFill>
                  <a:srgbClr val="003300"/>
                </a:solidFill>
                <a:latin typeface="Georgia" pitchFamily="18" charset="0"/>
              </a:rPr>
              <a:t>Сегодня на уроке мне понравилось...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2000240"/>
            <a:ext cx="7137367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ru-RU" sz="3300" b="1" dirty="0">
                <a:solidFill>
                  <a:srgbClr val="003300"/>
                </a:solidFill>
                <a:latin typeface="Georgia" pitchFamily="18" charset="0"/>
              </a:rPr>
              <a:t>Сегодня на уроке я научился...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3429000"/>
            <a:ext cx="8903876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ru-RU" sz="3300" b="1" dirty="0">
                <a:solidFill>
                  <a:srgbClr val="003300"/>
                </a:solidFill>
                <a:latin typeface="Georgia" pitchFamily="18" charset="0"/>
              </a:rPr>
              <a:t>Сегодня на уроке у меня получилось...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5000636"/>
            <a:ext cx="7255989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ru-RU" sz="3300" b="1" dirty="0">
                <a:solidFill>
                  <a:srgbClr val="003300"/>
                </a:solidFill>
                <a:latin typeface="Georgia" pitchFamily="18" charset="0"/>
              </a:rPr>
              <a:t>Сегодня на уроке я запомнил...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5786454"/>
            <a:ext cx="7783377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ru-RU" sz="3300" b="1" dirty="0">
                <a:solidFill>
                  <a:srgbClr val="003300"/>
                </a:solidFill>
                <a:latin typeface="Georgia" pitchFamily="18" charset="0"/>
              </a:rPr>
              <a:t>Сегодня на уроке меня удивило...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4214818"/>
            <a:ext cx="6034501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ru-RU" sz="3300" b="1" dirty="0">
                <a:solidFill>
                  <a:srgbClr val="003300"/>
                </a:solidFill>
                <a:latin typeface="Georgia" pitchFamily="18" charset="0"/>
              </a:rPr>
              <a:t>Сегодня на уроке я смог...</a:t>
            </a:r>
          </a:p>
        </p:txBody>
      </p:sp>
      <p:pic>
        <p:nvPicPr>
          <p:cNvPr id="11" name="Рисунок 10" descr="9829619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0620617">
            <a:off x="6796334" y="119553"/>
            <a:ext cx="2131798" cy="18418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7"/>
          <p:cNvGrpSpPr>
            <a:grpSpLocks/>
          </p:cNvGrpSpPr>
          <p:nvPr/>
        </p:nvGrpSpPr>
        <p:grpSpPr bwMode="auto">
          <a:xfrm>
            <a:off x="424800" y="1679217"/>
            <a:ext cx="8294400" cy="4147635"/>
            <a:chOff x="468280" y="1851011"/>
            <a:chExt cx="7358114" cy="4143404"/>
          </a:xfrm>
        </p:grpSpPr>
        <p:cxnSp>
          <p:nvCxnSpPr>
            <p:cNvPr id="22542" name="Соединительная линия уступом 3"/>
            <p:cNvCxnSpPr>
              <a:cxnSpLocks noChangeShapeType="1"/>
            </p:cNvCxnSpPr>
            <p:nvPr/>
          </p:nvCxnSpPr>
          <p:spPr bwMode="auto">
            <a:xfrm>
              <a:off x="468280" y="1851011"/>
              <a:ext cx="3643338" cy="1428760"/>
            </a:xfrm>
            <a:prstGeom prst="bentConnector3">
              <a:avLst>
                <a:gd name="adj1" fmla="val 50000"/>
              </a:avLst>
            </a:prstGeom>
            <a:noFill/>
            <a:ln w="76200" algn="ctr">
              <a:solidFill>
                <a:srgbClr val="006600"/>
              </a:solidFill>
              <a:round/>
              <a:headEnd/>
              <a:tailEnd/>
            </a:ln>
          </p:spPr>
        </p:cxnSp>
        <p:cxnSp>
          <p:nvCxnSpPr>
            <p:cNvPr id="22543" name="Соединительная линия уступом 6"/>
            <p:cNvCxnSpPr>
              <a:cxnSpLocks noChangeShapeType="1"/>
            </p:cNvCxnSpPr>
            <p:nvPr/>
          </p:nvCxnSpPr>
          <p:spPr bwMode="auto">
            <a:xfrm>
              <a:off x="2539982" y="3279771"/>
              <a:ext cx="3500462" cy="1357322"/>
            </a:xfrm>
            <a:prstGeom prst="bentConnector3">
              <a:avLst>
                <a:gd name="adj1" fmla="val 50000"/>
              </a:avLst>
            </a:prstGeom>
            <a:noFill/>
            <a:ln w="76200" algn="ctr">
              <a:solidFill>
                <a:srgbClr val="006600"/>
              </a:solidFill>
              <a:round/>
              <a:headEnd/>
              <a:tailEnd/>
            </a:ln>
          </p:spPr>
        </p:cxnSp>
        <p:cxnSp>
          <p:nvCxnSpPr>
            <p:cNvPr id="22544" name="Соединительная линия уступом 11"/>
            <p:cNvCxnSpPr>
              <a:cxnSpLocks noChangeShapeType="1"/>
            </p:cNvCxnSpPr>
            <p:nvPr/>
          </p:nvCxnSpPr>
          <p:spPr bwMode="auto">
            <a:xfrm>
              <a:off x="4325932" y="4637093"/>
              <a:ext cx="3500462" cy="1357322"/>
            </a:xfrm>
            <a:prstGeom prst="bentConnector3">
              <a:avLst>
                <a:gd name="adj1" fmla="val 50000"/>
              </a:avLst>
            </a:prstGeom>
            <a:noFill/>
            <a:ln w="76200" algn="ctr">
              <a:solidFill>
                <a:srgbClr val="006600"/>
              </a:solidFill>
              <a:round/>
              <a:headEnd/>
              <a:tailEnd/>
            </a:ln>
          </p:spPr>
        </p:cxnSp>
      </p:grpSp>
      <p:sp>
        <p:nvSpPr>
          <p:cNvPr id="22532" name="TextBox 12"/>
          <p:cNvSpPr txBox="1">
            <a:spLocks noChangeArrowheads="1"/>
          </p:cNvSpPr>
          <p:nvPr/>
        </p:nvSpPr>
        <p:spPr bwMode="auto">
          <a:xfrm>
            <a:off x="7099200" y="5178784"/>
            <a:ext cx="279720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en-US" sz="3300" b="1" dirty="0"/>
              <a:t>I</a:t>
            </a:r>
            <a:endParaRPr lang="ru-RU" sz="3300" b="1" dirty="0"/>
          </a:p>
        </p:txBody>
      </p:sp>
      <p:sp>
        <p:nvSpPr>
          <p:cNvPr id="22533" name="TextBox 13"/>
          <p:cNvSpPr txBox="1">
            <a:spLocks noChangeArrowheads="1"/>
          </p:cNvSpPr>
          <p:nvPr/>
        </p:nvSpPr>
        <p:spPr bwMode="auto">
          <a:xfrm>
            <a:off x="1137601" y="1031149"/>
            <a:ext cx="529789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en-US" sz="3300" b="1" dirty="0"/>
              <a:t>IV</a:t>
            </a:r>
            <a:endParaRPr lang="ru-RU" sz="3300" b="1" dirty="0"/>
          </a:p>
        </p:txBody>
      </p:sp>
      <p:sp>
        <p:nvSpPr>
          <p:cNvPr id="22534" name="TextBox 14"/>
          <p:cNvSpPr txBox="1">
            <a:spLocks noChangeArrowheads="1"/>
          </p:cNvSpPr>
          <p:nvPr/>
        </p:nvSpPr>
        <p:spPr bwMode="auto">
          <a:xfrm>
            <a:off x="5349601" y="3817842"/>
            <a:ext cx="391930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en-US" sz="3300" b="1" dirty="0"/>
              <a:t>II</a:t>
            </a:r>
            <a:endParaRPr lang="ru-RU" sz="3300" b="1" dirty="0"/>
          </a:p>
        </p:txBody>
      </p:sp>
      <p:sp>
        <p:nvSpPr>
          <p:cNvPr id="22535" name="TextBox 15"/>
          <p:cNvSpPr txBox="1">
            <a:spLocks noChangeArrowheads="1"/>
          </p:cNvSpPr>
          <p:nvPr/>
        </p:nvSpPr>
        <p:spPr bwMode="auto">
          <a:xfrm>
            <a:off x="3081601" y="2456899"/>
            <a:ext cx="504141" cy="59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en-US" sz="3300" b="1" dirty="0"/>
              <a:t>III</a:t>
            </a:r>
            <a:endParaRPr lang="ru-RU" sz="3300" b="1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4800" y="1744023"/>
            <a:ext cx="1236713" cy="637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pPr algn="ctr"/>
            <a:r>
              <a:rPr lang="ru-RU" b="1" dirty="0">
                <a:solidFill>
                  <a:srgbClr val="333300"/>
                </a:solidFill>
                <a:latin typeface="Georgia" pitchFamily="18" charset="0"/>
              </a:rPr>
              <a:t>ГОРА </a:t>
            </a:r>
          </a:p>
          <a:p>
            <a:pPr algn="ctr"/>
            <a:r>
              <a:rPr lang="ru-RU" b="1" dirty="0">
                <a:solidFill>
                  <a:srgbClr val="333300"/>
                </a:solidFill>
                <a:latin typeface="Georgia" pitchFamily="18" charset="0"/>
              </a:rPr>
              <a:t>УСПЕХА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929190" y="4572008"/>
            <a:ext cx="1716011" cy="3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pPr algn="ctr"/>
            <a:r>
              <a:rPr lang="ru-RU" b="1" dirty="0">
                <a:solidFill>
                  <a:srgbClr val="333300"/>
                </a:solidFill>
                <a:latin typeface="Georgia" pitchFamily="18" charset="0"/>
              </a:rPr>
              <a:t>ВСЁ ПОНЯЛ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504446" y="3169773"/>
            <a:ext cx="2156837" cy="914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pPr algn="r"/>
            <a:r>
              <a:rPr lang="ru-RU" b="1" dirty="0">
                <a:solidFill>
                  <a:srgbClr val="333300"/>
                </a:solidFill>
                <a:latin typeface="Georgia" pitchFamily="18" charset="0"/>
              </a:rPr>
              <a:t>ВСЁ ПОНЯЛ,</a:t>
            </a:r>
          </a:p>
          <a:p>
            <a:pPr algn="r"/>
            <a:r>
              <a:rPr lang="ru-RU" b="1" dirty="0">
                <a:solidFill>
                  <a:srgbClr val="333300"/>
                </a:solidFill>
                <a:latin typeface="Georgia" pitchFamily="18" charset="0"/>
              </a:rPr>
              <a:t>МОГУ ПОМОЧЬ</a:t>
            </a:r>
          </a:p>
          <a:p>
            <a:pPr algn="r"/>
            <a:r>
              <a:rPr lang="ru-RU" b="1" dirty="0">
                <a:solidFill>
                  <a:srgbClr val="333300"/>
                </a:solidFill>
                <a:latin typeface="Georgia" pitchFamily="18" charset="0"/>
              </a:rPr>
              <a:t>ДРУГИМ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710400" y="5891659"/>
            <a:ext cx="1586167" cy="637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pPr algn="ctr"/>
            <a:r>
              <a:rPr lang="ru-RU" b="1" dirty="0">
                <a:solidFill>
                  <a:srgbClr val="333300"/>
                </a:solidFill>
                <a:latin typeface="Georgia" pitchFamily="18" charset="0"/>
              </a:rPr>
              <a:t>НИЧЕГО </a:t>
            </a:r>
          </a:p>
          <a:p>
            <a:pPr algn="ctr"/>
            <a:r>
              <a:rPr lang="ru-RU" b="1" dirty="0">
                <a:solidFill>
                  <a:srgbClr val="333300"/>
                </a:solidFill>
                <a:latin typeface="Georgia" pitchFamily="18" charset="0"/>
              </a:rPr>
              <a:t>НЕ ПОНЯЛ</a:t>
            </a:r>
          </a:p>
        </p:txBody>
      </p:sp>
      <p:pic>
        <p:nvPicPr>
          <p:cNvPr id="23" name="Рисунок 22" descr="Очкарик идёт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7601" y="4401103"/>
            <a:ext cx="787680" cy="1356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9829619.png">
            <a:hlinkClick r:id="rId3" action="ppaction://hlinkpres?slideindex=14&amp;slidetitle=Слайд 14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81418" flipH="1">
            <a:off x="167588" y="3555872"/>
            <a:ext cx="3024800" cy="2613426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32 -0.00021 C 0.00582 -0.01889 0.00441 -0.04219 -0.00803 -0.05646 C -0.01134 -0.06654 -0.00913 -0.06192 -0.01323 -0.06927 C -0.01543 -0.07682 -0.02094 -0.08753 -0.02488 -0.09466 C -0.02708 -0.10201 -0.02866 -0.10495 -0.03275 -0.11188 C -0.03527 -0.11544 -0.03558 -0.12048 -0.03653 -0.12447 C -0.0381 -0.1293 -0.04172 -0.13329 -0.0444 -0.13749 C -0.04503 -0.13874 -0.04487 -0.14063 -0.0455 -0.14168 C -0.0466 -0.14273 -0.04818 -0.14357 -0.04944 -0.1442 C -0.05243 -0.15428 -0.05573 -0.15722 -0.05998 -0.16582 C -0.06329 -0.17296 -0.06423 -0.18136 -0.07163 -0.18408 C -0.07368 -0.19059 -0.07588 -0.19164 -0.08045 -0.19437 C -0.08344 -0.19605 -0.08565 -0.19899 -0.08832 -0.20025 C -0.09635 -0.20403 -0.10485 -0.20487 -0.11304 -0.20717 C -0.14216 -0.20654 -0.17129 -0.20738 -0.19978 -0.20298 C -0.22513 -0.20466 -0.21379 -0.20298 -0.23363 -0.20717 C -0.24056 -0.20885 -0.24733 -0.21347 -0.25441 -0.21578 C -0.25787 -0.22733 -0.25268 -0.21368 -0.25929 -0.22271 C -0.2626 -0.22754 -0.26213 -0.23593 -0.26354 -0.24118 C -0.26417 -0.25251 -0.26433 -0.26301 -0.2648 -0.27414 C -0.26512 -0.28127 -0.26543 -0.2882 -0.2659 -0.29555 C -0.26701 -0.31276 -0.26811 -0.33039 -0.27519 -0.3455 C -0.27787 -0.35096 -0.27551 -0.35558 -0.28432 -0.35831 C -0.28905 -0.3602 -0.29282 -0.36314 -0.29707 -0.36544 C -0.30573 -0.37006 -0.3166 -0.37132 -0.32573 -0.37258 C -0.34792 -0.37972 -0.36398 -0.37972 -0.38933 -0.38098 C -0.41216 -0.38979 -0.38949 -0.38161 -0.45403 -0.38413 C -0.45986 -0.38434 -0.46616 -0.38518 -0.47214 -0.3856 C -0.48379 -0.38623 -0.49544 -0.38644 -0.50709 -0.38686 C -0.50992 -0.38874 -0.51275 -0.38916 -0.51496 -0.39084 C -0.51606 -0.39231 -0.51638 -0.39378 -0.51779 -0.39504 C -0.52661 -0.40701 -0.52724 -0.4154 -0.53054 -0.42947 C -0.53354 -0.44164 -0.53637 -0.45277 -0.53826 -0.46515 C -0.53873 -0.48026 -0.52755 -0.56927 -0.56313 -0.57892 C -0.57604 -0.589 -0.59619 -0.58816 -0.61083 -0.589 C -0.64909 -0.59277 -0.68813 -0.58774 -0.72592 -0.58774 " pathEditMode="relative" rAng="0" ptsTypes="fffffffffffffffffffffffffffffffffffA">
                                      <p:cBhvr>
                                        <p:cTn id="22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00" y="-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С. 92 – 94 чтение, пересказ.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ТПО с. 31 № 2, 3, 4</a:t>
            </a:r>
          </a:p>
          <a:p>
            <a:pPr>
              <a:buNone/>
            </a:pPr>
            <a:r>
              <a:rPr lang="ru-RU" b="1" dirty="0" smtClean="0">
                <a:solidFill>
                  <a:srgbClr val="003300"/>
                </a:solidFill>
              </a:rPr>
              <a:t>* Опасные явления природы.</a:t>
            </a:r>
            <a:endParaRPr lang="ru-RU" b="1" dirty="0">
              <a:solidFill>
                <a:srgbClr val="003300"/>
              </a:solidFill>
            </a:endParaRPr>
          </a:p>
        </p:txBody>
      </p:sp>
      <p:pic>
        <p:nvPicPr>
          <p:cNvPr id="4" name="Рисунок 3" descr="9829619.png">
            <a:hlinkClick r:id="rId2" action="ppaction://hlinkpres?slideindex=18&amp;slidetitle=Слайд 18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620617">
            <a:off x="3573420" y="3763461"/>
            <a:ext cx="2131798" cy="18418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285728"/>
            <a:ext cx="792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С движением воздушных потоков связаны природные явления:</a:t>
            </a:r>
            <a:endParaRPr lang="ru-RU" sz="3200" b="1" dirty="0">
              <a:solidFill>
                <a:srgbClr val="333300"/>
              </a:solidFill>
              <a:latin typeface="Georgia" pitchFamily="18" charset="0"/>
            </a:endParaRPr>
          </a:p>
        </p:txBody>
      </p:sp>
      <p:sp>
        <p:nvSpPr>
          <p:cNvPr id="9" name="TextBox 8">
            <a:hlinkClick r:id="rId2" action="ppaction://hlinkpres?slideindex=22&amp;slidetitle=Слайд 22"/>
          </p:cNvPr>
          <p:cNvSpPr txBox="1"/>
          <p:nvPr/>
        </p:nvSpPr>
        <p:spPr>
          <a:xfrm>
            <a:off x="6357950" y="2500306"/>
            <a:ext cx="2095528" cy="584775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Ураган 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10" name="TextBox 9">
            <a:hlinkClick r:id="rId2" action="ppaction://hlinkpres?slideindex=23&amp;slidetitle=Слайд 23"/>
          </p:cNvPr>
          <p:cNvSpPr txBox="1"/>
          <p:nvPr/>
        </p:nvSpPr>
        <p:spPr>
          <a:xfrm>
            <a:off x="5643570" y="4643446"/>
            <a:ext cx="2095528" cy="584775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Смерч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11" name="TextBox 10">
            <a:hlinkClick r:id="rId2" action="ppaction://hlinkpres?slideindex=19&amp;slidetitle=Опасные природные явления."/>
          </p:cNvPr>
          <p:cNvSpPr txBox="1"/>
          <p:nvPr/>
        </p:nvSpPr>
        <p:spPr>
          <a:xfrm>
            <a:off x="642910" y="2428868"/>
            <a:ext cx="2095528" cy="584775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Гроза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1714488"/>
            <a:ext cx="2095528" cy="584775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Радуга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13" name="TextBox 12">
            <a:hlinkClick r:id="rId2" action="ppaction://hlinkpres?slideindex=24&amp;slidetitle=Слайд 24"/>
          </p:cNvPr>
          <p:cNvSpPr txBox="1"/>
          <p:nvPr/>
        </p:nvSpPr>
        <p:spPr>
          <a:xfrm>
            <a:off x="1428728" y="4572008"/>
            <a:ext cx="2095528" cy="584775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Град</a:t>
            </a:r>
            <a:endParaRPr lang="ru-RU" sz="3200" b="1" dirty="0">
              <a:latin typeface="Georgia" pitchFamily="18" charset="0"/>
            </a:endParaRPr>
          </a:p>
        </p:txBody>
      </p:sp>
      <p:pic>
        <p:nvPicPr>
          <p:cNvPr id="3074" name="Picture 2" descr="D:\Школа\pluie_300x22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3071810"/>
            <a:ext cx="1171526" cy="962020"/>
          </a:xfrm>
          <a:prstGeom prst="rect">
            <a:avLst/>
          </a:prstGeom>
          <a:noFill/>
        </p:spPr>
      </p:pic>
      <p:pic>
        <p:nvPicPr>
          <p:cNvPr id="14" name="Рисунок 13" descr="9829619.png">
            <a:hlinkClick r:id="rId2" action="ppaction://hlinkpres?slideindex=14&amp;slidetitle=Слайд 14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1118582">
            <a:off x="4001883" y="3515176"/>
            <a:ext cx="1314431" cy="1135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285860"/>
            <a:ext cx="8501122" cy="1749796"/>
          </a:xfrm>
          <a:prstGeom prst="rect">
            <a:avLst/>
          </a:prstGeom>
          <a:noFill/>
        </p:spPr>
        <p:txBody>
          <a:bodyPr wrap="none" lIns="82945" tIns="41473" rIns="82945" bIns="41473">
            <a:prstTxWarp prst="textWave2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900" dirty="0">
                <a:ln w="10160">
                  <a:solidFill>
                    <a:srgbClr val="FFFF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Спасибо за работу!</a:t>
            </a:r>
          </a:p>
        </p:txBody>
      </p:sp>
      <p:pic>
        <p:nvPicPr>
          <p:cNvPr id="13" name="Рисунок 12" descr="9829619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0620617">
            <a:off x="3573421" y="3119948"/>
            <a:ext cx="2131798" cy="184187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64291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Интернет-ресурсы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628652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1200" dirty="0" smtClean="0">
                <a:solidFill>
                  <a:srgbClr val="003300"/>
                </a:solidFill>
                <a:hlinkClick r:id="rId2"/>
              </a:rPr>
              <a:t>Шаблон </a:t>
            </a:r>
            <a:r>
              <a:rPr lang="ru-RU" sz="1200" dirty="0" err="1" smtClean="0">
                <a:solidFill>
                  <a:srgbClr val="003300"/>
                </a:solidFill>
                <a:hlinkClick r:id="rId2"/>
              </a:rPr>
              <a:t>Сазновой</a:t>
            </a:r>
            <a:r>
              <a:rPr lang="ru-RU" sz="1200" dirty="0" smtClean="0">
                <a:solidFill>
                  <a:srgbClr val="003300"/>
                </a:solidFill>
                <a:hlinkClick r:id="rId2"/>
              </a:rPr>
              <a:t> Т. Е.</a:t>
            </a:r>
          </a:p>
          <a:p>
            <a:r>
              <a:rPr lang="en-US" sz="1200" dirty="0" smtClean="0">
                <a:hlinkClick r:id="rId2"/>
              </a:rPr>
              <a:t>http://www.lonitoy.com/images/intro/rain.png</a:t>
            </a:r>
            <a:endParaRPr lang="ru-RU" sz="1200" dirty="0" smtClean="0"/>
          </a:p>
          <a:p>
            <a:r>
              <a:rPr lang="en-US" sz="1200" dirty="0" smtClean="0">
                <a:hlinkClick r:id="rId3"/>
              </a:rPr>
              <a:t>http://galerey-room.ru/images/065117_1412909477.png</a:t>
            </a:r>
            <a:endParaRPr lang="ru-RU" sz="1200" dirty="0" smtClean="0"/>
          </a:p>
          <a:p>
            <a:r>
              <a:rPr lang="en-US" sz="1200" dirty="0" smtClean="0">
                <a:hlinkClick r:id="rId4"/>
              </a:rPr>
              <a:t>http://www.playcast.ru/uploads/2014/09/13/9829619.png</a:t>
            </a:r>
            <a:endParaRPr lang="ru-RU" sz="1200" dirty="0" smtClean="0"/>
          </a:p>
          <a:p>
            <a:r>
              <a:rPr lang="en-US" sz="1200" dirty="0" smtClean="0">
                <a:hlinkClick r:id="rId5"/>
              </a:rPr>
              <a:t>http://galerey-room.ru/images/065357_1412909637.png</a:t>
            </a:r>
            <a:endParaRPr lang="ru-RU" sz="1200" dirty="0" smtClean="0"/>
          </a:p>
          <a:p>
            <a:r>
              <a:rPr lang="en-US" sz="1200" dirty="0" smtClean="0">
                <a:hlinkClick r:id="rId6"/>
              </a:rPr>
              <a:t>http://img-fotki.yandex.ru/get/6516/16969765.b1/0_6b6de_4ec82db0_orig.png</a:t>
            </a:r>
            <a:endParaRPr lang="ru-RU" sz="1200" dirty="0" smtClean="0"/>
          </a:p>
          <a:p>
            <a:r>
              <a:rPr lang="en-US" sz="1200" dirty="0" smtClean="0">
                <a:hlinkClick r:id="rId7"/>
              </a:rPr>
              <a:t>http://www.playcast.ru/uploads/2015/07/30/14511715.png</a:t>
            </a:r>
            <a:endParaRPr lang="ru-RU" sz="1200" dirty="0" smtClean="0"/>
          </a:p>
          <a:p>
            <a:r>
              <a:rPr lang="en-US" sz="1200" dirty="0" smtClean="0">
                <a:hlinkClick r:id="rId8"/>
              </a:rPr>
              <a:t>http://portal_online.justclick.ru/media/content/portal_online/%D0%B7%D0%B2%D0%B5%D0%B7%D0%B4%D0%BE%D1%87%D0%BA%D0%B0.png</a:t>
            </a:r>
            <a:endParaRPr lang="ru-RU" sz="1200" dirty="0" smtClean="0"/>
          </a:p>
          <a:p>
            <a:r>
              <a:rPr lang="en-US" sz="1200" dirty="0" smtClean="0">
                <a:hlinkClick r:id="rId9"/>
              </a:rPr>
              <a:t>http://i57.fastpic.ru/big/2013/1104/c0/fe84f441ef343f6ee89676243c3868c0.png</a:t>
            </a:r>
            <a:endParaRPr lang="ru-RU" sz="1200" dirty="0" smtClean="0"/>
          </a:p>
          <a:p>
            <a:r>
              <a:rPr lang="en-US" sz="1200" dirty="0" smtClean="0">
                <a:hlinkClick r:id="rId10"/>
              </a:rPr>
              <a:t>http://s4.pic4you.ru/y2014/08-22/24687/4556599-thumb.png</a:t>
            </a:r>
            <a:endParaRPr lang="ru-RU" sz="1200" dirty="0" smtClean="0"/>
          </a:p>
          <a:p>
            <a:r>
              <a:rPr lang="en-US" sz="1200" dirty="0" smtClean="0">
                <a:hlinkClick r:id="rId11"/>
              </a:rPr>
              <a:t>http://img-fotki.yandex.ru/get/6820/200418627.0/0_105f0e_1c6685eb_L.png</a:t>
            </a:r>
            <a:endParaRPr lang="ru-RU" sz="1200" dirty="0" smtClean="0"/>
          </a:p>
          <a:p>
            <a:r>
              <a:rPr lang="en-US" sz="1200" dirty="0" smtClean="0">
                <a:hlinkClick r:id="rId12"/>
              </a:rPr>
              <a:t>http://s4.pic4you.ru/y2014/08-22/24687/4556600-thumb.png</a:t>
            </a:r>
            <a:endParaRPr lang="ru-RU" sz="1200" dirty="0" smtClean="0"/>
          </a:p>
          <a:p>
            <a:r>
              <a:rPr lang="en-US" sz="1200" dirty="0" smtClean="0">
                <a:hlinkClick r:id="rId13"/>
              </a:rPr>
              <a:t>http://img0.liveinternet.ru/images/attach/c/5/123/563/123563806__208__3_1.png</a:t>
            </a:r>
            <a:endParaRPr lang="ru-RU" sz="1200" dirty="0" smtClean="0"/>
          </a:p>
          <a:p>
            <a:r>
              <a:rPr lang="en-US" sz="1200" dirty="0" smtClean="0">
                <a:hlinkClick r:id="rId14"/>
              </a:rPr>
              <a:t>http://img0.liveinternet.ru/images/attach/c/5/123/563/123563820__208__2_1.png</a:t>
            </a:r>
            <a:endParaRPr lang="ru-RU" sz="1200" dirty="0" smtClean="0"/>
          </a:p>
          <a:p>
            <a:pPr algn="ctr">
              <a:buNone/>
            </a:pPr>
            <a:r>
              <a:rPr lang="ru-RU" sz="1200" dirty="0" smtClean="0"/>
              <a:t>Презентация</a:t>
            </a:r>
          </a:p>
          <a:p>
            <a:r>
              <a:rPr lang="en-US" sz="1200" dirty="0" smtClean="0">
                <a:hlinkClick r:id="rId15"/>
              </a:rPr>
              <a:t>http://galerey-room.ru/images/042341_1385342621.png</a:t>
            </a:r>
            <a:endParaRPr lang="ru-RU" sz="1200" dirty="0" smtClean="0"/>
          </a:p>
          <a:p>
            <a:r>
              <a:rPr lang="en-US" sz="1200" dirty="0" smtClean="0">
                <a:hlinkClick r:id="rId16"/>
              </a:rPr>
              <a:t>http://s5.postimg.org/cmxrq82lj/1trees_by_Tramplin.png</a:t>
            </a:r>
            <a:endParaRPr lang="ru-RU" sz="1200" dirty="0" smtClean="0"/>
          </a:p>
          <a:p>
            <a:r>
              <a:rPr lang="en-US" sz="1200" dirty="0" smtClean="0">
                <a:hlinkClick r:id="rId17"/>
              </a:rPr>
              <a:t>http://papus666.narod.ru/clipart/a/avto/tehno23.png</a:t>
            </a:r>
            <a:endParaRPr lang="ru-RU" sz="1200" dirty="0" smtClean="0"/>
          </a:p>
          <a:p>
            <a:r>
              <a:rPr lang="en-US" sz="1200" dirty="0" smtClean="0">
                <a:hlinkClick r:id="rId18"/>
              </a:rPr>
              <a:t>http://sunveter.ru/uploads/posts/2013-07/1372784449_samolet4.gif</a:t>
            </a:r>
            <a:r>
              <a:rPr lang="ru-RU" sz="1200" dirty="0" smtClean="0"/>
              <a:t> - самолёт</a:t>
            </a:r>
          </a:p>
          <a:p>
            <a:r>
              <a:rPr lang="en-US" sz="1200" dirty="0" smtClean="0">
                <a:hlinkClick r:id="rId19"/>
              </a:rPr>
              <a:t>http://images.clipartpanda.com/giraffe-clip-art-giraffe-1.gif</a:t>
            </a:r>
            <a:r>
              <a:rPr lang="ru-RU" sz="1200" dirty="0" smtClean="0"/>
              <a:t> - жираф</a:t>
            </a:r>
          </a:p>
          <a:p>
            <a:r>
              <a:rPr lang="en-US" sz="1200" dirty="0" smtClean="0">
                <a:hlinkClick r:id="rId20"/>
              </a:rPr>
              <a:t>http://38.media.tumblr.com/c67c4a129212d91afcf9efe453c11c9c/tumblr_n4f25gBo7K1rdredko3_500.gif</a:t>
            </a:r>
            <a:r>
              <a:rPr lang="ru-RU" sz="1200" dirty="0" smtClean="0"/>
              <a:t> - смерч 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en-US" sz="1200" dirty="0" smtClean="0">
                <a:hlinkClick r:id="rId21"/>
              </a:rPr>
              <a:t>http://logif.ru/priroda/priroda3.gif</a:t>
            </a:r>
            <a:r>
              <a:rPr lang="ru-RU" sz="1200" dirty="0" smtClean="0"/>
              <a:t> - гроза</a:t>
            </a:r>
          </a:p>
          <a:p>
            <a:r>
              <a:rPr lang="en-US" sz="1200" dirty="0" smtClean="0">
                <a:hlinkClick r:id="rId22"/>
              </a:rPr>
              <a:t>http://s017.radikal.ru/i416/1110/13/279ecf98a42f.gif</a:t>
            </a:r>
            <a:r>
              <a:rPr lang="ru-RU" sz="1200" dirty="0" smtClean="0"/>
              <a:t> - листопад</a:t>
            </a:r>
          </a:p>
          <a:p>
            <a:r>
              <a:rPr lang="en-US" sz="1200" dirty="0" smtClean="0">
                <a:hlinkClick r:id="rId23"/>
              </a:rPr>
              <a:t>http://file.mobilmusic.ru/c7/88/2a/1032783.gif</a:t>
            </a:r>
            <a:r>
              <a:rPr lang="ru-RU" sz="1200" dirty="0" smtClean="0"/>
              <a:t> - радуга</a:t>
            </a:r>
          </a:p>
          <a:p>
            <a:r>
              <a:rPr lang="en-US" sz="1200" dirty="0" smtClean="0">
                <a:hlinkClick r:id="rId24"/>
              </a:rPr>
              <a:t>http://otkrytkabest.ru/_ph/138/2/500336866.gif</a:t>
            </a:r>
            <a:r>
              <a:rPr lang="ru-RU" sz="1200" dirty="0" smtClean="0"/>
              <a:t> - иней</a:t>
            </a:r>
          </a:p>
          <a:p>
            <a:r>
              <a:rPr lang="en-US" sz="1200" dirty="0" smtClean="0">
                <a:hlinkClick r:id="rId25"/>
              </a:rPr>
              <a:t>http://wallspaper.ru/uploads/gallery/main/4/red-white-blue-1600.jpg</a:t>
            </a:r>
            <a:endParaRPr lang="ru-RU" sz="1200" dirty="0" smtClean="0"/>
          </a:p>
          <a:p>
            <a:r>
              <a:rPr lang="en-US" sz="1200" dirty="0" smtClean="0">
                <a:hlinkClick r:id="rId26"/>
              </a:rPr>
              <a:t>http://www.numama.ru/zagadki-dlja-malenkih-detei/zagadki-pro-transport/zagadki-pro-samolet.html</a:t>
            </a:r>
            <a:endParaRPr lang="ru-RU" sz="1200" dirty="0" smtClean="0"/>
          </a:p>
          <a:p>
            <a:r>
              <a:rPr lang="en-US" sz="1200" dirty="0" smtClean="0">
                <a:hlinkClick r:id="rId27"/>
              </a:rPr>
              <a:t>http://kids.sidheland.com/index.php?id=18</a:t>
            </a:r>
            <a:endParaRPr lang="ru-RU" sz="1200" dirty="0" smtClean="0"/>
          </a:p>
          <a:p>
            <a:r>
              <a:rPr lang="en-US" sz="1200" dirty="0" smtClean="0">
                <a:hlinkClick r:id="rId28"/>
              </a:rPr>
              <a:t>http://img-fotki.yandex.ru/get/6701/79250674.729/0_afbb1_8029da15_L.gif</a:t>
            </a:r>
            <a:r>
              <a:rPr lang="ru-RU" sz="1200" dirty="0" smtClean="0"/>
              <a:t> </a:t>
            </a:r>
            <a:r>
              <a:rPr lang="en-US" sz="1200" dirty="0" smtClean="0"/>
              <a:t> </a:t>
            </a:r>
            <a:r>
              <a:rPr lang="ru-RU" sz="1200" dirty="0" smtClean="0"/>
              <a:t> - звёздное небо</a:t>
            </a:r>
          </a:p>
          <a:p>
            <a:r>
              <a:rPr lang="en-US" sz="1200" dirty="0" smtClean="0">
                <a:hlinkClick r:id="rId29"/>
              </a:rPr>
              <a:t>http://content.foto.mail.ru/mail/cir57/_blogs/i-9585.gif</a:t>
            </a:r>
            <a:r>
              <a:rPr lang="ru-RU" sz="1200" dirty="0" smtClean="0"/>
              <a:t> - салют</a:t>
            </a:r>
          </a:p>
          <a:p>
            <a:r>
              <a:rPr lang="en-US" sz="1200" dirty="0" smtClean="0">
                <a:hlinkClick r:id="rId30"/>
              </a:rPr>
              <a:t>http://vsemzagadki.narod.ru/zagadki/zagadkipro/zagadki_pro_salyut.html</a:t>
            </a:r>
            <a:endParaRPr lang="ru-RU" sz="1200" dirty="0" smtClean="0"/>
          </a:p>
          <a:p>
            <a:r>
              <a:rPr lang="en-US" sz="1200" dirty="0" smtClean="0">
                <a:hlinkClick r:id="rId31"/>
              </a:rPr>
              <a:t>http://animated-images.su/_ph/29/2/710091674.jpg</a:t>
            </a:r>
            <a:endParaRPr lang="ru-RU" sz="1200" dirty="0" smtClean="0"/>
          </a:p>
          <a:p>
            <a:r>
              <a:rPr lang="en-US" sz="1200" dirty="0" smtClean="0">
                <a:hlinkClick r:id="rId32"/>
              </a:rPr>
              <a:t>http://zagadka.pro/slovo-137.html</a:t>
            </a:r>
            <a:endParaRPr lang="ru-RU" sz="1200" dirty="0" smtClean="0"/>
          </a:p>
          <a:p>
            <a:r>
              <a:rPr lang="en-US" sz="1200" dirty="0" smtClean="0">
                <a:hlinkClick r:id="rId33"/>
              </a:rPr>
              <a:t>http://ljubimyj-detskij.ru/zagadki/706-detyam-zagadki-o-prirode-rassvet.html</a:t>
            </a:r>
            <a:endParaRPr lang="ru-RU" sz="1200" dirty="0" smtClean="0"/>
          </a:p>
          <a:p>
            <a:r>
              <a:rPr lang="en-US" sz="1200" dirty="0" smtClean="0">
                <a:hlinkClick r:id="rId34"/>
              </a:rPr>
              <a:t>http://</a:t>
            </a:r>
            <a:r>
              <a:rPr lang="ru-RU" sz="1200" dirty="0" err="1" smtClean="0">
                <a:hlinkClick r:id="rId34"/>
              </a:rPr>
              <a:t>загадку.рф</a:t>
            </a:r>
            <a:r>
              <a:rPr lang="ru-RU" sz="1200" dirty="0" smtClean="0">
                <a:hlinkClick r:id="rId34"/>
              </a:rPr>
              <a:t>/</a:t>
            </a:r>
            <a:r>
              <a:rPr lang="en-US" sz="1200" dirty="0" smtClean="0">
                <a:hlinkClick r:id="rId34"/>
              </a:rPr>
              <a:t>content/</a:t>
            </a:r>
            <a:r>
              <a:rPr lang="en-US" sz="1200" dirty="0" err="1" smtClean="0">
                <a:hlinkClick r:id="rId34"/>
              </a:rPr>
              <a:t>zagadki</a:t>
            </a:r>
            <a:r>
              <a:rPr lang="en-US" sz="1200" dirty="0" smtClean="0">
                <a:hlinkClick r:id="rId34"/>
              </a:rPr>
              <a:t>-pro-</a:t>
            </a:r>
            <a:r>
              <a:rPr lang="en-US" sz="1200" dirty="0" err="1" smtClean="0">
                <a:hlinkClick r:id="rId34"/>
              </a:rPr>
              <a:t>lodku</a:t>
            </a:r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571480"/>
            <a:ext cx="78581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Посмотри, мой милый друг,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Что находится вокруг?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Небо светло-голубое,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Солнце светит золотое,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Ветер листьями играет,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Тучка в небе проплывает.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Поле, речка и трава,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Горы, воздух и листва,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Птицы, звери и леса,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Гром, туманы и роса.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Человек и время года –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333300"/>
                </a:solidFill>
                <a:latin typeface="Georgia" pitchFamily="18" charset="0"/>
              </a:rPr>
              <a:t>Это все вокруг...   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7686" y="5929330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ПРИРОДА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7" name="Рисунок 6" descr="9829619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18582">
            <a:off x="7227098" y="2190756"/>
            <a:ext cx="1816272" cy="15692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8929718" cy="628652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>
                <a:hlinkClick r:id="rId2"/>
              </a:rPr>
              <a:t>http://kidwelcome.ru/zagadki-dlya-detei/pro-vodu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http://veralline.com/uploads/images/comparison/2015/06/16/dcff7d299b.jpg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http://www.botanichka.ru/wp-content/uploads/2010/11/Birch-520x693.jpg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http://nordural.ru/i/10-02/1267024427.jpg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http://muslimbiz.kg/wp-content/uploads/2015/04/untitled.jpg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http://aves-taganrog.ucoz.ru/_dr/0/88063945.jpg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http://log.bg/users_images/47/47170.jpg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http://dob.1september.ru/2002/20/46.jpg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http://stendall.ru/images/super/31_24.jpg</a:t>
            </a:r>
            <a:endParaRPr lang="ru-RU" dirty="0" smtClean="0"/>
          </a:p>
          <a:p>
            <a:r>
              <a:rPr lang="en-US" dirty="0" smtClean="0">
                <a:hlinkClick r:id="rId11"/>
              </a:rPr>
              <a:t>http://roof-tops.ru/wp-content/uploads/2015/02/%E2%84%962-580x326.jpg</a:t>
            </a:r>
            <a:endParaRPr lang="ru-RU" dirty="0" smtClean="0"/>
          </a:p>
          <a:p>
            <a:r>
              <a:rPr lang="en-US" dirty="0" smtClean="0">
                <a:hlinkClick r:id="rId12"/>
              </a:rPr>
              <a:t>http://static.photogeek.ru/blogs/2012/11/13/2336_1.jpg</a:t>
            </a:r>
            <a:endParaRPr lang="ru-RU" dirty="0" smtClean="0"/>
          </a:p>
          <a:p>
            <a:r>
              <a:rPr lang="en-US" dirty="0" smtClean="0">
                <a:hlinkClick r:id="rId13"/>
              </a:rPr>
              <a:t>http://www.welcometoanapa.ru/f/images/2012-2013/0-5379-1c9be23f-orig.jpeg</a:t>
            </a:r>
            <a:endParaRPr lang="ru-RU" dirty="0" smtClean="0"/>
          </a:p>
          <a:p>
            <a:r>
              <a:rPr lang="en-US" dirty="0" smtClean="0">
                <a:hlinkClick r:id="rId14"/>
              </a:rPr>
              <a:t>http://www.vseprokosmos.ru/ris/sahara_burya.jpg</a:t>
            </a:r>
            <a:endParaRPr lang="ru-RU" dirty="0" smtClean="0"/>
          </a:p>
          <a:p>
            <a:r>
              <a:rPr lang="en-US" dirty="0" smtClean="0">
                <a:hlinkClick r:id="rId15"/>
              </a:rPr>
              <a:t>http://arenanews.com.ua/uploads/posts/2013-06/1372068947_grad_02.jpg</a:t>
            </a:r>
            <a:endParaRPr lang="ru-RU" dirty="0" smtClean="0"/>
          </a:p>
          <a:p>
            <a:r>
              <a:rPr lang="en-US" dirty="0" smtClean="0">
                <a:hlinkClick r:id="rId16"/>
              </a:rPr>
              <a:t>http://img2.ntv.ru/home/news/20120815/grad4.jpg</a:t>
            </a:r>
            <a:endParaRPr lang="ru-RU" dirty="0" smtClean="0"/>
          </a:p>
          <a:p>
            <a:r>
              <a:rPr lang="en-US" dirty="0" smtClean="0">
                <a:hlinkClick r:id="rId17"/>
              </a:rPr>
              <a:t>http://gazeta.a42.ru/images/lenta/24203.jpg</a:t>
            </a:r>
            <a:endParaRPr lang="ru-RU" dirty="0" smtClean="0"/>
          </a:p>
          <a:p>
            <a:r>
              <a:rPr lang="en-US" dirty="0" smtClean="0">
                <a:hlinkClick r:id="rId18"/>
              </a:rPr>
              <a:t>https://upload.wikimedia.org/wikipedia/ru/6/6e/Guinness_World_Records_logo.png</a:t>
            </a:r>
            <a:endParaRPr lang="ru-RU" dirty="0" smtClean="0"/>
          </a:p>
          <a:p>
            <a:r>
              <a:rPr lang="en-US" dirty="0" smtClean="0">
                <a:hlinkClick r:id="rId19"/>
              </a:rPr>
              <a:t>http://img-fotki.yandex.ru/get/6414/16969765.c9/0_6be97_d01a9c9c_M.png</a:t>
            </a:r>
            <a:endParaRPr lang="ru-RU" dirty="0" smtClean="0"/>
          </a:p>
          <a:p>
            <a:r>
              <a:rPr lang="en-US" dirty="0" smtClean="0">
                <a:hlinkClick r:id="rId20"/>
              </a:rPr>
              <a:t>http://www.playcast.ru/uploads/2014/02/05/7341882.png</a:t>
            </a:r>
            <a:endParaRPr lang="ru-RU" dirty="0" smtClean="0"/>
          </a:p>
          <a:p>
            <a:r>
              <a:rPr lang="en-US" dirty="0" smtClean="0">
                <a:hlinkClick r:id="rId21"/>
              </a:rPr>
              <a:t>http://img-fotki.yandex.ru/get/6428/16969765.107/0_7007a_c823337b_M.png</a:t>
            </a:r>
            <a:endParaRPr lang="ru-RU" dirty="0" smtClean="0"/>
          </a:p>
          <a:p>
            <a:r>
              <a:rPr lang="en-US" dirty="0" smtClean="0">
                <a:hlinkClick r:id="rId22"/>
              </a:rPr>
              <a:t>http://dic.academic.ru/pictures/bse/jpg/0262397332.jpg</a:t>
            </a:r>
            <a:endParaRPr lang="ru-RU" dirty="0" smtClean="0"/>
          </a:p>
          <a:p>
            <a:r>
              <a:rPr lang="en-US" dirty="0" smtClean="0">
                <a:hlinkClick r:id="rId23"/>
              </a:rPr>
              <a:t>http://player.myshared.ru/684032/data/images/img36.jpg</a:t>
            </a:r>
            <a:endParaRPr lang="ru-RU" dirty="0" smtClean="0"/>
          </a:p>
          <a:p>
            <a:r>
              <a:rPr lang="en-US" dirty="0" smtClean="0">
                <a:hlinkClick r:id="rId24"/>
              </a:rPr>
              <a:t>http://www.playcast.ru/uploads/2014/03/24/7967826.png</a:t>
            </a:r>
            <a:endParaRPr lang="ru-RU" dirty="0" smtClean="0"/>
          </a:p>
          <a:p>
            <a:r>
              <a:rPr lang="en-US" dirty="0" smtClean="0">
                <a:hlinkClick r:id="rId25"/>
              </a:rPr>
              <a:t>http://img-fotki.yandex.ru/get/6414/107612177.591/0_a23e3_f09beb10_L.png</a:t>
            </a:r>
            <a:endParaRPr lang="ru-RU" dirty="0" smtClean="0"/>
          </a:p>
          <a:p>
            <a:r>
              <a:rPr lang="en-US" dirty="0" smtClean="0">
                <a:hlinkClick r:id="rId26"/>
              </a:rPr>
              <a:t>http://www.ebps.net/cms/lib04/MA01000450/Centricity/Domain/223/walking-to-school.gif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1071538" y="6073058"/>
            <a:ext cx="6881818" cy="784942"/>
            <a:chOff x="0" y="4784533"/>
            <a:chExt cx="6881818" cy="784942"/>
          </a:xfr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1"/>
            <a:tileRect/>
          </a:gradFill>
        </p:grpSpPr>
        <p:sp>
          <p:nvSpPr>
            <p:cNvPr id="5" name="Прямоугольник 4"/>
            <p:cNvSpPr/>
            <p:nvPr/>
          </p:nvSpPr>
          <p:spPr>
            <a:xfrm>
              <a:off x="0" y="4784533"/>
              <a:ext cx="6881818" cy="784942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0" y="4784533"/>
              <a:ext cx="6881818" cy="784942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9136" tIns="199136" rIns="199136" bIns="199136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rgbClr val="003300"/>
                  </a:solidFill>
                  <a:latin typeface="Georgia" pitchFamily="18" charset="0"/>
                </a:rPr>
                <a:t>Формулируют законы природы</a:t>
              </a:r>
              <a:endParaRPr lang="ru-RU" sz="2800" b="1" kern="12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1071538" y="4929198"/>
            <a:ext cx="6881818" cy="1428760"/>
            <a:chOff x="1071538" y="4929198"/>
            <a:chExt cx="6881818" cy="1428760"/>
          </a:xfrm>
        </p:grpSpPr>
        <p:sp>
          <p:nvSpPr>
            <p:cNvPr id="22" name="Стрелка вниз 21"/>
            <p:cNvSpPr/>
            <p:nvPr/>
          </p:nvSpPr>
          <p:spPr>
            <a:xfrm>
              <a:off x="4357686" y="5786454"/>
              <a:ext cx="484632" cy="571504"/>
            </a:xfrm>
            <a:prstGeom prst="downArrow">
              <a:avLst>
                <a:gd name="adj1" fmla="val 50000"/>
                <a:gd name="adj2" fmla="val 63703"/>
              </a:avLst>
            </a:prstGeom>
            <a:gradFill>
              <a:gsLst>
                <a:gs pos="0">
                  <a:srgbClr val="97B953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>
              <a:noFill/>
            </a:ln>
            <a:effectLst>
              <a:glow rad="101600">
                <a:srgbClr val="517A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6"/>
            <p:cNvGrpSpPr/>
            <p:nvPr/>
          </p:nvGrpSpPr>
          <p:grpSpPr>
            <a:xfrm>
              <a:off x="1071538" y="4929198"/>
              <a:ext cx="6881818" cy="928445"/>
              <a:chOff x="0" y="4570362"/>
              <a:chExt cx="6881818" cy="999883"/>
            </a:xfr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16200000" scaled="1"/>
              <a:tileRect/>
            </a:gradFill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4570362"/>
                <a:ext cx="6881818" cy="999883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shade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shade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Прямоугольник 8"/>
              <p:cNvSpPr/>
              <p:nvPr/>
            </p:nvSpPr>
            <p:spPr>
              <a:xfrm>
                <a:off x="0" y="4570362"/>
                <a:ext cx="6881818" cy="999883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13360" tIns="213360" rIns="213360" bIns="21336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800" b="1" kern="1200" dirty="0" smtClean="0">
                    <a:solidFill>
                      <a:srgbClr val="003300"/>
                    </a:solidFill>
                    <a:latin typeface="Georgia" pitchFamily="18" charset="0"/>
                  </a:rPr>
                  <a:t>Делают выводы</a:t>
                </a:r>
                <a:endParaRPr lang="ru-RU" sz="2800" b="1" kern="1200" dirty="0">
                  <a:solidFill>
                    <a:srgbClr val="003300"/>
                  </a:solidFill>
                  <a:latin typeface="Georgia" pitchFamily="18" charset="0"/>
                </a:endParaRPr>
              </a:p>
            </p:txBody>
          </p:sp>
        </p:grpSp>
      </p:grpSp>
      <p:grpSp>
        <p:nvGrpSpPr>
          <p:cNvPr id="39" name="Группа 38"/>
          <p:cNvGrpSpPr/>
          <p:nvPr/>
        </p:nvGrpSpPr>
        <p:grpSpPr>
          <a:xfrm>
            <a:off x="1071538" y="3714752"/>
            <a:ext cx="6881818" cy="1500198"/>
            <a:chOff x="1071538" y="3714752"/>
            <a:chExt cx="6881818" cy="1500198"/>
          </a:xfrm>
        </p:grpSpPr>
        <p:sp>
          <p:nvSpPr>
            <p:cNvPr id="20" name="Стрелка вниз 19"/>
            <p:cNvSpPr/>
            <p:nvPr/>
          </p:nvSpPr>
          <p:spPr>
            <a:xfrm>
              <a:off x="4357686" y="4572008"/>
              <a:ext cx="484632" cy="642942"/>
            </a:xfrm>
            <a:prstGeom prst="downArrow">
              <a:avLst>
                <a:gd name="adj1" fmla="val 50000"/>
                <a:gd name="adj2" fmla="val 63703"/>
              </a:avLst>
            </a:prstGeom>
            <a:gradFill flip="none" rotWithShape="1">
              <a:gsLst>
                <a:gs pos="0">
                  <a:srgbClr val="006600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  <a:tileRect/>
            </a:gradFill>
            <a:ln>
              <a:noFill/>
            </a:ln>
            <a:effectLst>
              <a:glow rad="101600">
                <a:srgbClr val="517A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" name="Группа 9"/>
            <p:cNvGrpSpPr/>
            <p:nvPr/>
          </p:nvGrpSpPr>
          <p:grpSpPr>
            <a:xfrm>
              <a:off x="1071538" y="3714752"/>
              <a:ext cx="6881818" cy="902669"/>
              <a:chOff x="0" y="4194444"/>
              <a:chExt cx="6881818" cy="1376710"/>
            </a:xfr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  <a:tileRect/>
            </a:gradFill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0" y="4194444"/>
                <a:ext cx="6881818" cy="1376710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shade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shade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Прямоугольник 11"/>
              <p:cNvSpPr/>
              <p:nvPr/>
            </p:nvSpPr>
            <p:spPr>
              <a:xfrm>
                <a:off x="0" y="4194444"/>
                <a:ext cx="6881818" cy="1376710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41808" tIns="241808" rIns="241808" bIns="241808" numCol="1" spcCol="1270" anchor="ctr" anchorCtr="0">
                <a:noAutofit/>
              </a:bodyPr>
              <a:lstStyle/>
              <a:p>
                <a:pPr lvl="0" algn="ctr" defTabSz="1511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800" b="1" kern="1200" dirty="0" smtClean="0">
                    <a:solidFill>
                      <a:srgbClr val="003300"/>
                    </a:solidFill>
                    <a:latin typeface="Georgia" pitchFamily="18" charset="0"/>
                  </a:rPr>
                  <a:t>Проверяют гипотезы</a:t>
                </a:r>
                <a:endParaRPr lang="ru-RU" sz="2800" b="1" kern="1200" dirty="0">
                  <a:solidFill>
                    <a:srgbClr val="003300"/>
                  </a:solidFill>
                  <a:latin typeface="Georgia" pitchFamily="18" charset="0"/>
                </a:endParaRPr>
              </a:p>
            </p:txBody>
          </p:sp>
        </p:grpSp>
      </p:grpSp>
      <p:grpSp>
        <p:nvGrpSpPr>
          <p:cNvPr id="38" name="Группа 37"/>
          <p:cNvGrpSpPr/>
          <p:nvPr/>
        </p:nvGrpSpPr>
        <p:grpSpPr>
          <a:xfrm>
            <a:off x="1131091" y="2428867"/>
            <a:ext cx="6798495" cy="1571637"/>
            <a:chOff x="1131091" y="2428867"/>
            <a:chExt cx="6881818" cy="1571637"/>
          </a:xfrm>
        </p:grpSpPr>
        <p:sp>
          <p:nvSpPr>
            <p:cNvPr id="21" name="Стрелка вниз 20"/>
            <p:cNvSpPr/>
            <p:nvPr/>
          </p:nvSpPr>
          <p:spPr>
            <a:xfrm>
              <a:off x="4357686" y="3357562"/>
              <a:ext cx="484632" cy="642942"/>
            </a:xfrm>
            <a:prstGeom prst="downArrow">
              <a:avLst>
                <a:gd name="adj1" fmla="val 50000"/>
                <a:gd name="adj2" fmla="val 63703"/>
              </a:avLst>
            </a:prstGeom>
            <a:gradFill>
              <a:gsLst>
                <a:gs pos="0">
                  <a:srgbClr val="97B953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>
              <a:noFill/>
            </a:ln>
            <a:effectLst>
              <a:glow rad="101600">
                <a:srgbClr val="517A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" name="Группа 12"/>
            <p:cNvGrpSpPr/>
            <p:nvPr/>
          </p:nvGrpSpPr>
          <p:grpSpPr>
            <a:xfrm>
              <a:off x="1131091" y="2428867"/>
              <a:ext cx="6881818" cy="1000133"/>
              <a:chOff x="0" y="3363081"/>
              <a:chExt cx="6881818" cy="2206545"/>
            </a:xfr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16200000" scaled="1"/>
              <a:tileRect/>
            </a:gradFill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0" y="3363081"/>
                <a:ext cx="6881818" cy="2206545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shade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shade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" name="Прямоугольник 14"/>
              <p:cNvSpPr/>
              <p:nvPr/>
            </p:nvSpPr>
            <p:spPr>
              <a:xfrm>
                <a:off x="0" y="3363081"/>
                <a:ext cx="6881818" cy="2206545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384048" tIns="384048" rIns="384048" bIns="384048" numCol="1" spcCol="1270" anchor="ctr" anchorCtr="0">
                <a:noAutofit/>
              </a:bodyPr>
              <a:lstStyle/>
              <a:p>
                <a:pPr lvl="0" algn="ctr" defTabSz="2400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800" b="1" kern="1200" dirty="0" smtClean="0">
                    <a:solidFill>
                      <a:srgbClr val="003300"/>
                    </a:solidFill>
                    <a:latin typeface="Georgia" pitchFamily="18" charset="0"/>
                  </a:rPr>
                  <a:t>Высказывают предположения</a:t>
                </a:r>
                <a:endParaRPr lang="ru-RU" sz="2800" b="1" kern="1200" dirty="0">
                  <a:solidFill>
                    <a:srgbClr val="003300"/>
                  </a:solidFill>
                  <a:latin typeface="Georgia" pitchFamily="18" charset="0"/>
                </a:endParaRPr>
              </a:p>
            </p:txBody>
          </p:sp>
        </p:grpSp>
      </p:grpSp>
      <p:grpSp>
        <p:nvGrpSpPr>
          <p:cNvPr id="37" name="Группа 36"/>
          <p:cNvGrpSpPr/>
          <p:nvPr/>
        </p:nvGrpSpPr>
        <p:grpSpPr>
          <a:xfrm>
            <a:off x="1071538" y="1285860"/>
            <a:ext cx="6881818" cy="1407036"/>
            <a:chOff x="1071538" y="1285860"/>
            <a:chExt cx="6881818" cy="1407036"/>
          </a:xfrm>
        </p:grpSpPr>
        <p:sp>
          <p:nvSpPr>
            <p:cNvPr id="19" name="Стрелка вниз 18"/>
            <p:cNvSpPr/>
            <p:nvPr/>
          </p:nvSpPr>
          <p:spPr>
            <a:xfrm>
              <a:off x="4357686" y="2214554"/>
              <a:ext cx="484632" cy="478342"/>
            </a:xfrm>
            <a:prstGeom prst="downArrow">
              <a:avLst>
                <a:gd name="adj1" fmla="val 50000"/>
                <a:gd name="adj2" fmla="val 63703"/>
              </a:avLst>
            </a:prstGeom>
            <a:gradFill flip="none" rotWithShape="1">
              <a:gsLst>
                <a:gs pos="0">
                  <a:srgbClr val="006600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  <a:tileRect/>
            </a:gradFill>
            <a:ln>
              <a:noFill/>
            </a:ln>
            <a:effectLst>
              <a:glow rad="101600">
                <a:srgbClr val="517A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" name="Группа 15"/>
            <p:cNvGrpSpPr/>
            <p:nvPr/>
          </p:nvGrpSpPr>
          <p:grpSpPr>
            <a:xfrm>
              <a:off x="1071538" y="1285860"/>
              <a:ext cx="6881818" cy="928682"/>
              <a:chOff x="0" y="0"/>
              <a:chExt cx="6881818" cy="5572140"/>
            </a:xfrm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0" y="0"/>
                <a:ext cx="6881818" cy="5572140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shade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shade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Прямоугольник 17"/>
              <p:cNvSpPr/>
              <p:nvPr/>
            </p:nvSpPr>
            <p:spPr>
              <a:xfrm>
                <a:off x="0" y="0"/>
                <a:ext cx="6881818" cy="5572140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9136" tIns="199136" rIns="199136" bIns="199136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800" b="1" kern="1200" dirty="0" smtClean="0">
                    <a:solidFill>
                      <a:srgbClr val="003300"/>
                    </a:solidFill>
                    <a:latin typeface="Georgia" pitchFamily="18" charset="0"/>
                  </a:rPr>
                  <a:t>Наблюдают</a:t>
                </a:r>
                <a:endParaRPr lang="ru-RU" sz="2800" b="1" kern="1200" dirty="0">
                  <a:solidFill>
                    <a:srgbClr val="003300"/>
                  </a:solidFill>
                  <a:latin typeface="Georgia" pitchFamily="18" charset="0"/>
                </a:endParaRPr>
              </a:p>
            </p:txBody>
          </p:sp>
        </p:grpSp>
      </p:grpSp>
      <p:sp>
        <p:nvSpPr>
          <p:cNvPr id="23" name="Заголовок 1"/>
          <p:cNvSpPr txBox="1">
            <a:spLocks/>
          </p:cNvSpPr>
          <p:nvPr/>
        </p:nvSpPr>
        <p:spPr>
          <a:xfrm>
            <a:off x="1500166" y="0"/>
            <a:ext cx="6472254" cy="10112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Как ученые изучают окружающий мир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24" name="Рисунок 23" descr="9829619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979383" flipH="1">
            <a:off x="-43588" y="-149606"/>
            <a:ext cx="1686311" cy="1456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иней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643314"/>
            <a:ext cx="2286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 descr="радуга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3643314"/>
            <a:ext cx="2286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смерч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1000108"/>
            <a:ext cx="4762500" cy="256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 descr="листопад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40" y="2928934"/>
            <a:ext cx="22860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гроза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44" y="285728"/>
            <a:ext cx="2286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00250" y="0"/>
            <a:ext cx="714375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3300"/>
                </a:solidFill>
              </a:rPr>
              <a:t>Попробуйте назвать </a:t>
            </a:r>
            <a:r>
              <a:rPr lang="ru-RU" sz="3200" b="1" dirty="0" smtClean="0">
                <a:solidFill>
                  <a:srgbClr val="003300"/>
                </a:solidFill>
              </a:rPr>
              <a:t>одним словом</a:t>
            </a:r>
            <a:endParaRPr lang="ru-RU" sz="3200" b="1" dirty="0">
              <a:solidFill>
                <a:srgbClr val="003300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14282" y="0"/>
            <a:ext cx="1714512" cy="1000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solidFill>
                    <a:srgbClr val="FFFF00"/>
                  </a:solidFill>
                </a:ln>
                <a:solidFill>
                  <a:srgbClr val="003300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Гроза</a:t>
            </a:r>
            <a:endParaRPr kumimoji="0" lang="ru-RU" sz="3200" b="1" i="0" u="none" strike="noStrike" kern="1200" cap="none" spc="0" normalizeH="0" baseline="0" noProof="0" dirty="0">
              <a:ln>
                <a:solidFill>
                  <a:srgbClr val="FFFF00"/>
                </a:solidFill>
              </a:ln>
              <a:solidFill>
                <a:srgbClr val="003300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500826" y="5857876"/>
            <a:ext cx="2500298" cy="1000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solidFill>
                    <a:srgbClr val="FFFF00"/>
                  </a:solidFill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Листопад</a:t>
            </a:r>
            <a:endParaRPr kumimoji="0" lang="ru-RU" sz="3200" b="1" i="0" u="none" strike="noStrike" kern="1200" cap="none" spc="0" normalizeH="0" baseline="0" noProof="0" dirty="0">
              <a:ln>
                <a:solidFill>
                  <a:srgbClr val="FFFF00"/>
                </a:solidFill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714744" y="5857876"/>
            <a:ext cx="2000264" cy="1000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2700">
                  <a:solidFill>
                    <a:srgbClr val="0033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Радуга</a:t>
            </a:r>
            <a:endParaRPr kumimoji="0" lang="ru-RU" sz="3200" b="1" i="0" u="none" strike="noStrike" kern="1200" normalizeH="0" baseline="0" noProof="0" dirty="0">
              <a:ln w="12700">
                <a:solidFill>
                  <a:srgbClr val="0033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8596" y="5857876"/>
            <a:ext cx="2000264" cy="1000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2700">
                  <a:solidFill>
                    <a:srgbClr val="0033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Иней</a:t>
            </a:r>
            <a:endParaRPr kumimoji="0" lang="ru-RU" sz="3200" b="1" i="0" u="none" strike="noStrike" kern="1200" normalizeH="0" baseline="0" noProof="0" dirty="0">
              <a:ln w="12700">
                <a:solidFill>
                  <a:srgbClr val="0033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967295" y="-45643"/>
            <a:ext cx="71437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itchFamily="18" charset="0"/>
                <a:ea typeface="+mj-ea"/>
                <a:cs typeface="+mj-cs"/>
              </a:defRPr>
            </a:lvl1pPr>
          </a:lstStyle>
          <a:p>
            <a:r>
              <a:rPr lang="ru-RU" dirty="0" smtClean="0">
                <a:ln>
                  <a:solidFill>
                    <a:srgbClr val="006600"/>
                  </a:solidFill>
                </a:ln>
                <a:solidFill>
                  <a:srgbClr val="FFFF00"/>
                </a:solidFill>
              </a:rPr>
              <a:t>ЯВЛЕНИЯ</a:t>
            </a:r>
            <a:endParaRPr lang="ru-RU" dirty="0">
              <a:ln>
                <a:solidFill>
                  <a:srgbClr val="0066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786446" y="857232"/>
            <a:ext cx="1714512" cy="1000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solidFill>
                    <a:srgbClr val="00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Смерч</a:t>
            </a:r>
            <a:endParaRPr kumimoji="0" lang="ru-RU" sz="3200" b="1" i="0" u="none" strike="noStrike" kern="1200" cap="none" spc="0" normalizeH="0" baseline="0" noProof="0" dirty="0">
              <a:ln>
                <a:solidFill>
                  <a:srgbClr val="0066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8" grpId="0"/>
      <p:bldP spid="12" grpId="0"/>
      <p:bldP spid="16" grpId="0"/>
      <p:bldP spid="17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42852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6000" b="1" dirty="0" smtClean="0">
                <a:ln w="12700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glow rad="101600">
                    <a:srgbClr val="FFFF99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Тела и явления</a:t>
            </a:r>
            <a:endParaRPr lang="ru-RU" sz="6000" b="1" dirty="0">
              <a:ln w="12700">
                <a:solidFill>
                  <a:srgbClr val="006600"/>
                </a:solidFill>
                <a:prstDash val="solid"/>
              </a:ln>
              <a:solidFill>
                <a:srgbClr val="006600"/>
              </a:solidFill>
              <a:effectLst>
                <a:glow rad="101600">
                  <a:srgbClr val="FFFF99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82380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ed-white-blue-160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00398" y="0"/>
            <a:ext cx="56436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FF00"/>
                </a:solidFill>
                <a:latin typeface="Georgia" pitchFamily="18" charset="0"/>
              </a:rPr>
              <a:t>Он в безбрежном океане</a:t>
            </a:r>
            <a:br>
              <a:rPr lang="ru-RU" sz="2800" b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FFFF00"/>
                </a:solidFill>
                <a:latin typeface="Georgia" pitchFamily="18" charset="0"/>
              </a:rPr>
              <a:t>Туч касается крылом.</a:t>
            </a:r>
            <a:br>
              <a:rPr lang="ru-RU" sz="2800" b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FFFF00"/>
                </a:solidFill>
                <a:latin typeface="Georgia" pitchFamily="18" charset="0"/>
              </a:rPr>
              <a:t>Развернется под лучами</a:t>
            </a:r>
            <a:br>
              <a:rPr lang="ru-RU" sz="2800" b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FFFF00"/>
                </a:solidFill>
                <a:latin typeface="Georgia" pitchFamily="18" charset="0"/>
              </a:rPr>
              <a:t>Отливает серебром...</a:t>
            </a:r>
            <a:endParaRPr lang="ru-RU" sz="28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29454" y="1857364"/>
            <a:ext cx="2214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САМОЛЁТ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4795897"/>
            <a:ext cx="57150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По синему небу</a:t>
            </a:r>
          </a:p>
          <a:p>
            <a:pPr algn="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Санки промчались,</a:t>
            </a:r>
          </a:p>
          <a:p>
            <a:pPr algn="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Лишь только следы</a:t>
            </a:r>
          </a:p>
          <a:p>
            <a:pPr algn="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От полозьев остались.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42" y="1857364"/>
            <a:ext cx="1357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ТЕЛО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5903893"/>
            <a:ext cx="4143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СЛЕДЫ </a:t>
            </a:r>
          </a:p>
          <a:p>
            <a:pPr algn="ctr"/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ОТ  САМОЛЁТА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48" y="5143512"/>
            <a:ext cx="2786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ЯВЛЕНИЕ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1" name="Рисунок 10" descr="982961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979383" flipH="1">
            <a:off x="-69916" y="-94762"/>
            <a:ext cx="2131798" cy="18418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салют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7121" y="4000504"/>
            <a:ext cx="4096879" cy="2733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звездное небо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61829" y="214290"/>
            <a:ext cx="4082172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857488" y="142852"/>
            <a:ext cx="2214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ЗВЁЗДЫ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rgbClr val="33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3571876"/>
            <a:ext cx="59293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  <a:t>Грянул гром, Веселый гром,</a:t>
            </a:r>
            <a:b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  <a:t>Засверкало все кругом.</a:t>
            </a:r>
            <a:b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  <a:t>Рвутся в небо неустанно</a:t>
            </a:r>
            <a:b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  <a:t>Разноцветные фонтаны,</a:t>
            </a:r>
            <a:b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  <a:t>Брызги света всюду льют -</a:t>
            </a:r>
            <a:b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  <a:t>Это праздничный…</a:t>
            </a:r>
            <a:endParaRPr lang="ru-RU" sz="2800" b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86710" y="2500306"/>
            <a:ext cx="1357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ТЕЛО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488" y="6215082"/>
            <a:ext cx="2214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САЛЮТ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rgbClr val="33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15042" y="3286124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ЯВЛЕНИЕ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14356"/>
            <a:ext cx="59293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  <a:t>Вечером рассыпался </a:t>
            </a:r>
          </a:p>
          <a:p>
            <a: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  <a:t>                                          горох.</a:t>
            </a:r>
            <a:b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003300"/>
                </a:solidFill>
                <a:latin typeface="Georgia" pitchFamily="18" charset="0"/>
              </a:rPr>
              <a:t>Утром встал — нет ничего.</a:t>
            </a:r>
            <a:endParaRPr lang="ru-RU" sz="2800" b="1" dirty="0">
              <a:solidFill>
                <a:srgbClr val="003300"/>
              </a:solidFill>
              <a:latin typeface="Georgia" pitchFamily="18" charset="0"/>
            </a:endParaRPr>
          </a:p>
        </p:txBody>
      </p:sp>
      <p:pic>
        <p:nvPicPr>
          <p:cNvPr id="20" name="Рисунок 19" descr="9829619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979383" flipH="1">
            <a:off x="2287538" y="1834066"/>
            <a:ext cx="2131798" cy="18418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4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100916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7229" y="0"/>
            <a:ext cx="922122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143240" y="3571876"/>
            <a:ext cx="58578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smtClean="0">
                <a:ln w="18415" cmpd="sng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Молоко над речкой плыло, </a:t>
            </a:r>
          </a:p>
          <a:p>
            <a:pPr algn="r"/>
            <a:r>
              <a:rPr lang="ru-RU" sz="3200" dirty="0" smtClean="0">
                <a:ln w="18415" cmpd="sng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ничего не видно было.</a:t>
            </a:r>
            <a:br>
              <a:rPr lang="ru-RU" sz="3200" dirty="0" smtClean="0">
                <a:ln w="18415" cmpd="sng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dirty="0" smtClean="0">
                <a:ln w="18415" cmpd="sng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Растворилось молоко — </a:t>
            </a:r>
          </a:p>
          <a:p>
            <a:pPr algn="r"/>
            <a:r>
              <a:rPr lang="ru-RU" sz="3200" dirty="0" smtClean="0">
                <a:ln w="18415" cmpd="sng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стало видно далеко.</a:t>
            </a:r>
            <a:endParaRPr lang="ru-RU" sz="3200" dirty="0">
              <a:ln w="18415" cmpd="sng"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0"/>
            <a:ext cx="2214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eorgia" pitchFamily="18" charset="0"/>
              </a:rPr>
              <a:t>ТУМАН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ЯВЛЕНИЕ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3571876"/>
            <a:ext cx="58578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Ночь уходит, тьма редеет,</a:t>
            </a:r>
          </a:p>
          <a:p>
            <a:pPr algn="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Небо тёмное светлеет,</a:t>
            </a:r>
          </a:p>
          <a:p>
            <a:pPr algn="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Солнце шлёт лучом привет.</a:t>
            </a:r>
          </a:p>
          <a:p>
            <a:pPr algn="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Начинается …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08" y="714380"/>
            <a:ext cx="2214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eorgia" pitchFamily="18" charset="0"/>
              </a:rPr>
              <a:t>РАССВЕТ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714380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ЯВЛЕНИЕ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500438"/>
            <a:ext cx="6858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Сначала дерево свалили,</a:t>
            </a:r>
            <a:br>
              <a:rPr lang="ru-RU" sz="320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Потом нутро ему долбили,</a:t>
            </a:r>
            <a:br>
              <a:rPr lang="ru-RU" sz="320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Потом лопатками снабдили</a:t>
            </a:r>
            <a:br>
              <a:rPr lang="ru-RU" sz="320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И по реке гулять пустили.</a:t>
            </a:r>
            <a:endParaRPr lang="ru-RU" sz="3200" dirty="0">
              <a:ln w="1016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08" y="1285860"/>
            <a:ext cx="2214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eorgia" pitchFamily="18" charset="0"/>
              </a:rPr>
              <a:t>ЛОДКА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285860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ТЕЛО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85984" y="4500570"/>
            <a:ext cx="68580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Много меня - пропал бы мир,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Мало меня - пропал бы мир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3108" y="1857364"/>
            <a:ext cx="2214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eorgia" pitchFamily="18" charset="0"/>
              </a:rPr>
              <a:t>ВОДА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857364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rgbClr val="3333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ТЕЛО</a:t>
            </a:r>
            <a:endParaRPr lang="ru-RU" sz="2800" b="1" dirty="0">
              <a:ln w="12700">
                <a:solidFill>
                  <a:srgbClr val="3333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8" name="Рисунок 17" descr="982961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979383" flipH="1">
            <a:off x="-69917" y="4905898"/>
            <a:ext cx="2131798" cy="18418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9" grpId="1"/>
      <p:bldP spid="10" grpId="0"/>
      <p:bldP spid="11" grpId="0"/>
      <p:bldP spid="12" grpId="0"/>
      <p:bldP spid="12" grpId="1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6472254" cy="178595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3300"/>
                </a:solidFill>
              </a:rPr>
              <a:t>Любые окружающие нас предметы – это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1472" y="3857628"/>
            <a:ext cx="7858180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Изменения,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 происходящие в мире – это </a:t>
            </a:r>
          </a:p>
        </p:txBody>
      </p:sp>
      <p:pic>
        <p:nvPicPr>
          <p:cNvPr id="8" name="Рисунок 7" descr="9829619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979383" flipH="1">
            <a:off x="3287671" y="2334130"/>
            <a:ext cx="2131798" cy="18418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58016" y="5715016"/>
            <a:ext cx="18918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ТЕЛА.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715016"/>
            <a:ext cx="32944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ЯВЛЕНИЯ.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0.36128 -0.5634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0" y="-2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0.28091 -0.069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0" y="-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1"/>
      <p:bldP spid="7" grpId="1"/>
    </p:bldLst>
  </p:timing>
</p:sld>
</file>

<file path=ppt/theme/theme1.xml><?xml version="1.0" encoding="utf-8"?>
<a:theme xmlns:a="http://schemas.openxmlformats.org/drawingml/2006/main" name="Окр. ми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Окр. мир</Template>
  <TotalTime>844</TotalTime>
  <Words>632</Words>
  <Application>Microsoft Office PowerPoint</Application>
  <PresentationFormat>Экран (4:3)</PresentationFormat>
  <Paragraphs>184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Окр. мир</vt:lpstr>
      <vt:lpstr>Природные тела и явления</vt:lpstr>
      <vt:lpstr>Слайд 2</vt:lpstr>
      <vt:lpstr>Слайд 3</vt:lpstr>
      <vt:lpstr>Попробуйте назвать одним словом</vt:lpstr>
      <vt:lpstr>Слайд 5</vt:lpstr>
      <vt:lpstr>Слайд 6</vt:lpstr>
      <vt:lpstr>Слайд 7</vt:lpstr>
      <vt:lpstr>Слайд 8</vt:lpstr>
      <vt:lpstr>Любые окружающие нас предметы – это</vt:lpstr>
      <vt:lpstr>Слайд 10</vt:lpstr>
      <vt:lpstr>Слайд 11</vt:lpstr>
      <vt:lpstr>Самостоятельная работа</vt:lpstr>
      <vt:lpstr>Слайд 13</vt:lpstr>
      <vt:lpstr>Слайд 14</vt:lpstr>
      <vt:lpstr>Слайд 15</vt:lpstr>
      <vt:lpstr>Домашнее задание</vt:lpstr>
      <vt:lpstr>Слайд 17</vt:lpstr>
      <vt:lpstr>Слайд 18</vt:lpstr>
      <vt:lpstr>Интернет-ресурсы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тела и явления</dc:title>
  <dc:creator>User</dc:creator>
  <cp:lastModifiedBy>Пользователь Windows</cp:lastModifiedBy>
  <cp:revision>109</cp:revision>
  <dcterms:created xsi:type="dcterms:W3CDTF">2015-10-04T14:54:10Z</dcterms:created>
  <dcterms:modified xsi:type="dcterms:W3CDTF">2020-12-29T15:20:42Z</dcterms:modified>
</cp:coreProperties>
</file>